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0"/>
  </p:notesMasterIdLst>
  <p:sldIdLst>
    <p:sldId id="256" r:id="rId2"/>
    <p:sldId id="257" r:id="rId3"/>
    <p:sldId id="259" r:id="rId4"/>
    <p:sldId id="262" r:id="rId5"/>
    <p:sldId id="298" r:id="rId6"/>
    <p:sldId id="299" r:id="rId7"/>
    <p:sldId id="297" r:id="rId8"/>
    <p:sldId id="300" r:id="rId9"/>
    <p:sldId id="301" r:id="rId10"/>
    <p:sldId id="302" r:id="rId11"/>
    <p:sldId id="303" r:id="rId12"/>
    <p:sldId id="304" r:id="rId13"/>
    <p:sldId id="305" r:id="rId14"/>
    <p:sldId id="308" r:id="rId15"/>
    <p:sldId id="306" r:id="rId16"/>
    <p:sldId id="309" r:id="rId17"/>
    <p:sldId id="266" r:id="rId18"/>
    <p:sldId id="310" r:id="rId19"/>
  </p:sldIdLst>
  <p:sldSz cx="9144000" cy="5143500" type="screen16x9"/>
  <p:notesSz cx="6858000" cy="9144000"/>
  <p:embeddedFontLst>
    <p:embeddedFont>
      <p:font typeface="Catamaran Light" panose="020B0604020202020204" charset="0"/>
      <p:regular r:id="rId21"/>
      <p:bold r:id="rId22"/>
    </p:embeddedFont>
    <p:embeddedFont>
      <p:font typeface="Catamaran Medium" panose="020B0604020202020204" charset="0"/>
      <p:regular r:id="rId23"/>
      <p:bold r:id="rId24"/>
    </p:embeddedFont>
    <p:embeddedFont>
      <p:font typeface="Livvic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EB"/>
    <a:srgbClr val="EDBA8D"/>
    <a:srgbClr val="FD8D3C"/>
    <a:srgbClr val="A63603"/>
    <a:srgbClr val="CE6529"/>
    <a:srgbClr val="DE8243"/>
    <a:srgbClr val="F3D5B7"/>
    <a:srgbClr val="B34C1B"/>
    <a:srgbClr val="CF987D"/>
    <a:srgbClr val="F9E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B4ECA1-109C-4596-BE6A-1239E96C4C5F}">
  <a:tblStyle styleId="{C3B4ECA1-109C-4596-BE6A-1239E96C4C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7" autoAdjust="0"/>
    <p:restoredTop sz="94660"/>
  </p:normalViewPr>
  <p:slideViewPr>
    <p:cSldViewPr snapToGrid="0">
      <p:cViewPr>
        <p:scale>
          <a:sx n="125" d="100"/>
          <a:sy n="125" d="100"/>
        </p:scale>
        <p:origin x="38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684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559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948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472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224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999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1385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456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39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432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546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156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7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6" r:id="rId5"/>
    <p:sldLayoutId id="2147483657" r:id="rId6"/>
    <p:sldLayoutId id="2147483660" r:id="rId7"/>
    <p:sldLayoutId id="214748366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4D9B01-722C-BF25-4DEA-222B354F8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0"/>
          <a:stretch/>
        </p:blipFill>
        <p:spPr>
          <a:xfrm>
            <a:off x="2214438" y="0"/>
            <a:ext cx="6929562" cy="514350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2500849" y="-1058124"/>
            <a:ext cx="3358800" cy="7170448"/>
          </a:xfrm>
          <a:prstGeom prst="rect">
            <a:avLst/>
          </a:prstGeom>
          <a:solidFill>
            <a:srgbClr val="F16913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5563099" y="3642817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Для инвестиционного фонда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«Shut Up and Take My Money»</a:t>
            </a:r>
            <a:endParaRPr lang="ru-RU" sz="1000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769410" y="2147455"/>
            <a:ext cx="6871371" cy="1149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Исследование рынка заведений общественного питания Москвы</a:t>
            </a:r>
            <a:endParaRPr lang="en-US" sz="3200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413108" y="2468143"/>
            <a:ext cx="3358800" cy="117914"/>
          </a:xfrm>
          <a:prstGeom prst="rect">
            <a:avLst/>
          </a:prstGeom>
          <a:solidFill>
            <a:srgbClr val="FDD0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5;p24">
            <a:extLst>
              <a:ext uri="{FF2B5EF4-FFF2-40B4-BE49-F238E27FC236}">
                <a16:creationId xmlns:a16="http://schemas.microsoft.com/office/drawing/2014/main" id="{688E0596-2DA8-4C7D-DC20-2E8F583FD2EE}"/>
              </a:ext>
            </a:extLst>
          </p:cNvPr>
          <p:cNvSpPr txBox="1">
            <a:spLocks/>
          </p:cNvSpPr>
          <p:nvPr/>
        </p:nvSpPr>
        <p:spPr>
          <a:xfrm>
            <a:off x="533330" y="4614453"/>
            <a:ext cx="165569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ru-RU" sz="7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Борщинов Р.Д.</a:t>
            </a:r>
          </a:p>
          <a:p>
            <a:pPr marL="0" indent="0"/>
            <a:r>
              <a:rPr lang="en-US" sz="7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Yandex practicum DA96</a:t>
            </a:r>
            <a:r>
              <a:rPr lang="ru-RU" sz="7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</a:t>
            </a:r>
            <a:r>
              <a:rPr lang="ru-RU" sz="7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4г.</a:t>
            </a:r>
            <a:endParaRPr lang="en-US" sz="7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/>
            <a:endParaRPr 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39;p47">
            <a:extLst>
              <a:ext uri="{FF2B5EF4-FFF2-40B4-BE49-F238E27FC236}">
                <a16:creationId xmlns:a16="http://schemas.microsoft.com/office/drawing/2014/main" id="{62D3580E-1906-B5DA-4D6D-A772FAD3ACF8}"/>
              </a:ext>
            </a:extLst>
          </p:cNvPr>
          <p:cNvSpPr/>
          <p:nvPr/>
        </p:nvSpPr>
        <p:spPr>
          <a:xfrm>
            <a:off x="8573416" y="600482"/>
            <a:ext cx="570584" cy="4543018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BCC8E0-5B8D-AD83-9491-981741B6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7" y="722631"/>
            <a:ext cx="6313695" cy="3387275"/>
          </a:xfrm>
          <a:prstGeom prst="rect">
            <a:avLst/>
          </a:prstGeom>
        </p:spPr>
      </p:pic>
      <p:sp>
        <p:nvSpPr>
          <p:cNvPr id="4" name="Google Shape;134;p25">
            <a:extLst>
              <a:ext uri="{FF2B5EF4-FFF2-40B4-BE49-F238E27FC236}">
                <a16:creationId xmlns:a16="http://schemas.microsoft.com/office/drawing/2014/main" id="{7E36BD73-864E-18ED-D678-E2DA077366A9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6;p24">
            <a:extLst>
              <a:ext uri="{FF2B5EF4-FFF2-40B4-BE49-F238E27FC236}">
                <a16:creationId xmlns:a16="http://schemas.microsoft.com/office/drawing/2014/main" id="{85C17936-4F7F-7AA8-3A6C-00DBE4779021}"/>
              </a:ext>
            </a:extLst>
          </p:cNvPr>
          <p:cNvSpPr txBox="1">
            <a:spLocks/>
          </p:cNvSpPr>
          <p:nvPr/>
        </p:nvSpPr>
        <p:spPr>
          <a:xfrm>
            <a:off x="641201" y="139100"/>
            <a:ext cx="7127541" cy="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Распределение средних рейтингов по категориям заведений</a:t>
            </a:r>
          </a:p>
        </p:txBody>
      </p:sp>
      <p:sp>
        <p:nvSpPr>
          <p:cNvPr id="6" name="Google Shape;134;p25">
            <a:extLst>
              <a:ext uri="{FF2B5EF4-FFF2-40B4-BE49-F238E27FC236}">
                <a16:creationId xmlns:a16="http://schemas.microsoft.com/office/drawing/2014/main" id="{1F40D7DA-5D25-2342-C33D-EB6AF9D2CF2D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3188176D-FD14-CD73-063C-4EBDEAC5E577}"/>
              </a:ext>
            </a:extLst>
          </p:cNvPr>
          <p:cNvSpPr txBox="1">
            <a:spLocks/>
          </p:cNvSpPr>
          <p:nvPr/>
        </p:nvSpPr>
        <p:spPr>
          <a:xfrm>
            <a:off x="8436964" y="-51206"/>
            <a:ext cx="641200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14" name="Google Shape;539;p47">
            <a:extLst>
              <a:ext uri="{FF2B5EF4-FFF2-40B4-BE49-F238E27FC236}">
                <a16:creationId xmlns:a16="http://schemas.microsoft.com/office/drawing/2014/main" id="{1ADE5B5D-4E3A-8FCD-263B-6A7D8FD6ADEA}"/>
              </a:ext>
            </a:extLst>
          </p:cNvPr>
          <p:cNvSpPr/>
          <p:nvPr/>
        </p:nvSpPr>
        <p:spPr>
          <a:xfrm>
            <a:off x="6632255" y="892454"/>
            <a:ext cx="2511690" cy="2933396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30324-3656-E2CA-448E-B2C36532C47D}"/>
              </a:ext>
            </a:extLst>
          </p:cNvPr>
          <p:cNvSpPr txBox="1"/>
          <p:nvPr/>
        </p:nvSpPr>
        <p:spPr>
          <a:xfrm>
            <a:off x="6678779" y="962743"/>
            <a:ext cx="242859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Усреднённые рейтинги в разных типах общепита различаются, но не сильно.</a:t>
            </a:r>
          </a:p>
          <a:p>
            <a:endParaRPr lang="ru-RU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Разница между максимальным и минимальным рейтингом составляет всего 0.34 балла.</a:t>
            </a:r>
          </a:p>
          <a:p>
            <a:endParaRPr lang="ru-RU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Самые высокие рейтинги: у баров/пабов, пиццерий и ресторанов (4.39, 4.30, 4.29).</a:t>
            </a:r>
          </a:p>
          <a:p>
            <a:r>
              <a:rPr lang="ru-RU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Средний уровень: у кофеен и булочных (4.28, 4.27).</a:t>
            </a:r>
          </a:p>
          <a:p>
            <a:r>
              <a:rPr lang="ru-RU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Самые низкие рейтинги: у столовых, кафе и быстрого питания (4.21, 4.12, 4.05).</a:t>
            </a:r>
          </a:p>
        </p:txBody>
      </p:sp>
    </p:spTree>
    <p:extLst>
      <p:ext uri="{BB962C8B-B14F-4D97-AF65-F5344CB8AC3E}">
        <p14:creationId xmlns:p14="http://schemas.microsoft.com/office/powerpoint/2010/main" val="131600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39;p47">
            <a:extLst>
              <a:ext uri="{FF2B5EF4-FFF2-40B4-BE49-F238E27FC236}">
                <a16:creationId xmlns:a16="http://schemas.microsoft.com/office/drawing/2014/main" id="{13275564-F937-5A89-35DE-3880670ED7AC}"/>
              </a:ext>
            </a:extLst>
          </p:cNvPr>
          <p:cNvSpPr/>
          <p:nvPr/>
        </p:nvSpPr>
        <p:spPr>
          <a:xfrm>
            <a:off x="8573414" y="600483"/>
            <a:ext cx="570585" cy="4543018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834CA9-F5F7-7849-721A-379132FD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9" y="1099338"/>
            <a:ext cx="5764074" cy="24140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5101F3-D45D-EA3E-6D40-C79E8C764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528" y="1212905"/>
            <a:ext cx="3455787" cy="2103040"/>
          </a:xfrm>
          <a:prstGeom prst="rect">
            <a:avLst/>
          </a:prstGeom>
        </p:spPr>
      </p:pic>
      <p:sp>
        <p:nvSpPr>
          <p:cNvPr id="7" name="Google Shape;134;p25">
            <a:extLst>
              <a:ext uri="{FF2B5EF4-FFF2-40B4-BE49-F238E27FC236}">
                <a16:creationId xmlns:a16="http://schemas.microsoft.com/office/drawing/2014/main" id="{D7D27A4B-B1D7-5186-6288-90A0B4F02B7C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6;p24">
            <a:extLst>
              <a:ext uri="{FF2B5EF4-FFF2-40B4-BE49-F238E27FC236}">
                <a16:creationId xmlns:a16="http://schemas.microsoft.com/office/drawing/2014/main" id="{1903D67A-966A-21D7-9FE2-C7C0C5D4917E}"/>
              </a:ext>
            </a:extLst>
          </p:cNvPr>
          <p:cNvSpPr txBox="1">
            <a:spLocks/>
          </p:cNvSpPr>
          <p:nvPr/>
        </p:nvSpPr>
        <p:spPr>
          <a:xfrm>
            <a:off x="641202" y="160936"/>
            <a:ext cx="5991054" cy="46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Распределение среднего рейтинга заведений 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по административным районам Москвы</a:t>
            </a:r>
          </a:p>
        </p:txBody>
      </p:sp>
      <p:sp>
        <p:nvSpPr>
          <p:cNvPr id="9" name="Google Shape;134;p25">
            <a:extLst>
              <a:ext uri="{FF2B5EF4-FFF2-40B4-BE49-F238E27FC236}">
                <a16:creationId xmlns:a16="http://schemas.microsoft.com/office/drawing/2014/main" id="{CE3DA5BF-C724-96AF-6884-F557F46051F9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6;p24">
            <a:extLst>
              <a:ext uri="{FF2B5EF4-FFF2-40B4-BE49-F238E27FC236}">
                <a16:creationId xmlns:a16="http://schemas.microsoft.com/office/drawing/2014/main" id="{595C9154-F39B-C4A3-5BA6-343DD95E8B84}"/>
              </a:ext>
            </a:extLst>
          </p:cNvPr>
          <p:cNvSpPr txBox="1">
            <a:spLocks/>
          </p:cNvSpPr>
          <p:nvPr/>
        </p:nvSpPr>
        <p:spPr>
          <a:xfrm>
            <a:off x="8436964" y="-51206"/>
            <a:ext cx="641200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18" name="Google Shape;539;p47">
            <a:extLst>
              <a:ext uri="{FF2B5EF4-FFF2-40B4-BE49-F238E27FC236}">
                <a16:creationId xmlns:a16="http://schemas.microsoft.com/office/drawing/2014/main" id="{13A57697-4B28-5414-48F4-D7D9239F4295}"/>
              </a:ext>
            </a:extLst>
          </p:cNvPr>
          <p:cNvSpPr/>
          <p:nvPr/>
        </p:nvSpPr>
        <p:spPr>
          <a:xfrm>
            <a:off x="0" y="3825216"/>
            <a:ext cx="8236860" cy="1318304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EF41B-D59C-AB3A-67BD-9D9FC6A31F98}"/>
              </a:ext>
            </a:extLst>
          </p:cNvPr>
          <p:cNvSpPr txBox="1"/>
          <p:nvPr/>
        </p:nvSpPr>
        <p:spPr>
          <a:xfrm>
            <a:off x="782729" y="4008139"/>
            <a:ext cx="698601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Центральный административный округ (ЦАО) отличается наиболее высоким средним рейтингом (4.38), что может говорить о более высоком уровне качества обслуживания и удовлетворенности клиентов в заведениях этого округа. Северный административный округ (САО) и Северо-Западный административный округ (СЗАО) также имеют относительно высокие рейтинги (4.24 и 4.21 соответственно). Самый низкий средний рейтинг в Юго-Восточном административном округе (4.10)</a:t>
            </a:r>
          </a:p>
        </p:txBody>
      </p:sp>
    </p:spTree>
    <p:extLst>
      <p:ext uri="{BB962C8B-B14F-4D97-AF65-F5344CB8AC3E}">
        <p14:creationId xmlns:p14="http://schemas.microsoft.com/office/powerpoint/2010/main" val="375020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8573417" y="600482"/>
            <a:ext cx="570583" cy="4543018"/>
          </a:xfrm>
          <a:prstGeom prst="rect">
            <a:avLst/>
          </a:prstGeom>
          <a:solidFill>
            <a:srgbClr val="FEE6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265ECB-3DC6-43EB-8DF2-326EFF78A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0" y="706699"/>
            <a:ext cx="5991053" cy="4303954"/>
          </a:xfrm>
          <a:prstGeom prst="rect">
            <a:avLst/>
          </a:prstGeom>
        </p:spPr>
      </p:pic>
      <p:sp>
        <p:nvSpPr>
          <p:cNvPr id="6" name="Google Shape;134;p25">
            <a:extLst>
              <a:ext uri="{FF2B5EF4-FFF2-40B4-BE49-F238E27FC236}">
                <a16:creationId xmlns:a16="http://schemas.microsoft.com/office/drawing/2014/main" id="{50728169-362D-4CB4-8BA0-11C802B5AAEC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1F14139D-3052-59DC-2D40-EC3F64F1AC6F}"/>
              </a:ext>
            </a:extLst>
          </p:cNvPr>
          <p:cNvSpPr txBox="1">
            <a:spLocks/>
          </p:cNvSpPr>
          <p:nvPr/>
        </p:nvSpPr>
        <p:spPr>
          <a:xfrm>
            <a:off x="641202" y="160936"/>
            <a:ext cx="5991054" cy="46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Распределение категорий и количества объектов на топ-15 улиц по количеству заведений.</a:t>
            </a:r>
          </a:p>
        </p:txBody>
      </p:sp>
      <p:sp>
        <p:nvSpPr>
          <p:cNvPr id="8" name="Google Shape;134;p25">
            <a:extLst>
              <a:ext uri="{FF2B5EF4-FFF2-40B4-BE49-F238E27FC236}">
                <a16:creationId xmlns:a16="http://schemas.microsoft.com/office/drawing/2014/main" id="{3563E794-88F3-5CB0-66CE-59CEBA0EB8D8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6;p24">
            <a:extLst>
              <a:ext uri="{FF2B5EF4-FFF2-40B4-BE49-F238E27FC236}">
                <a16:creationId xmlns:a16="http://schemas.microsoft.com/office/drawing/2014/main" id="{F81A88E9-A828-94B1-8385-84A388768A44}"/>
              </a:ext>
            </a:extLst>
          </p:cNvPr>
          <p:cNvSpPr txBox="1">
            <a:spLocks/>
          </p:cNvSpPr>
          <p:nvPr/>
        </p:nvSpPr>
        <p:spPr>
          <a:xfrm>
            <a:off x="8158167" y="-51206"/>
            <a:ext cx="1048589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14" name="Google Shape;539;p47">
            <a:extLst>
              <a:ext uri="{FF2B5EF4-FFF2-40B4-BE49-F238E27FC236}">
                <a16:creationId xmlns:a16="http://schemas.microsoft.com/office/drawing/2014/main" id="{9B2843C9-A59B-490D-5775-1A199F1BACD7}"/>
              </a:ext>
            </a:extLst>
          </p:cNvPr>
          <p:cNvSpPr/>
          <p:nvPr/>
        </p:nvSpPr>
        <p:spPr>
          <a:xfrm>
            <a:off x="6632255" y="841253"/>
            <a:ext cx="2511690" cy="4023641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2DEFA0-6547-A0A7-F64D-874FEFA65B5F}"/>
              </a:ext>
            </a:extLst>
          </p:cNvPr>
          <p:cNvSpPr txBox="1"/>
          <p:nvPr/>
        </p:nvSpPr>
        <p:spPr>
          <a:xfrm>
            <a:off x="6671464" y="913929"/>
            <a:ext cx="24285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DAE6B"/>
              </a:buClr>
            </a:pPr>
            <a:r>
              <a:rPr lang="ru-RU" sz="10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Лидирует Проспект Мира (184 заведения): является одним из самых популярных и проходных мест в Москве, что объясняет большое количество заведений. </a:t>
            </a:r>
          </a:p>
          <a:p>
            <a:pPr>
              <a:buClr>
                <a:srgbClr val="FDAE6B"/>
              </a:buClr>
            </a:pPr>
            <a:endParaRPr lang="ru-RU" sz="10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DAE6B"/>
              </a:buClr>
            </a:pPr>
            <a:r>
              <a:rPr lang="ru-RU" sz="10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Наиболее популярные улицы расположены в центральных и западных районах Москвы, где наблюдается более высокая плотность населения и развитая инфраструктура.</a:t>
            </a:r>
          </a:p>
        </p:txBody>
      </p:sp>
    </p:spTree>
    <p:extLst>
      <p:ext uri="{BB962C8B-B14F-4D97-AF65-F5344CB8AC3E}">
        <p14:creationId xmlns:p14="http://schemas.microsoft.com/office/powerpoint/2010/main" val="364140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8575868" y="594591"/>
            <a:ext cx="570585" cy="4548909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6E2DBB-74E3-4533-274F-DE79F431F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0"/>
          <a:stretch/>
        </p:blipFill>
        <p:spPr>
          <a:xfrm>
            <a:off x="0" y="844607"/>
            <a:ext cx="5632131" cy="4048876"/>
          </a:xfrm>
          <a:prstGeom prst="rect">
            <a:avLst/>
          </a:prstGeom>
        </p:spPr>
      </p:pic>
      <p:sp>
        <p:nvSpPr>
          <p:cNvPr id="5" name="Google Shape;134;p25">
            <a:extLst>
              <a:ext uri="{FF2B5EF4-FFF2-40B4-BE49-F238E27FC236}">
                <a16:creationId xmlns:a16="http://schemas.microsoft.com/office/drawing/2014/main" id="{27F1A8D5-2B62-469A-30C5-2BD051B3F731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6;p24">
            <a:extLst>
              <a:ext uri="{FF2B5EF4-FFF2-40B4-BE49-F238E27FC236}">
                <a16:creationId xmlns:a16="http://schemas.microsoft.com/office/drawing/2014/main" id="{A4EF4547-106D-9955-50CF-8DCCEBCC8456}"/>
              </a:ext>
            </a:extLst>
          </p:cNvPr>
          <p:cNvSpPr txBox="1">
            <a:spLocks/>
          </p:cNvSpPr>
          <p:nvPr/>
        </p:nvSpPr>
        <p:spPr>
          <a:xfrm>
            <a:off x="641202" y="160936"/>
            <a:ext cx="5991054" cy="46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Средний чек заведений 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по административным районам Москвы</a:t>
            </a:r>
          </a:p>
        </p:txBody>
      </p:sp>
      <p:sp>
        <p:nvSpPr>
          <p:cNvPr id="7" name="Google Shape;134;p25">
            <a:extLst>
              <a:ext uri="{FF2B5EF4-FFF2-40B4-BE49-F238E27FC236}">
                <a16:creationId xmlns:a16="http://schemas.microsoft.com/office/drawing/2014/main" id="{FEBD34DE-2220-6B00-0CFE-6CF23B788439}"/>
              </a:ext>
            </a:extLst>
          </p:cNvPr>
          <p:cNvSpPr/>
          <p:nvPr/>
        </p:nvSpPr>
        <p:spPr>
          <a:xfrm rot="-5400000" flipH="1">
            <a:off x="8560203" y="9058"/>
            <a:ext cx="600482" cy="570583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6" name="Таблица 45">
            <a:extLst>
              <a:ext uri="{FF2B5EF4-FFF2-40B4-BE49-F238E27FC236}">
                <a16:creationId xmlns:a16="http://schemas.microsoft.com/office/drawing/2014/main" id="{1CB9F320-C87E-D74F-3CC0-A8F22A04D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81775"/>
              </p:ext>
            </p:extLst>
          </p:nvPr>
        </p:nvGraphicFramePr>
        <p:xfrm>
          <a:off x="5548899" y="841253"/>
          <a:ext cx="3595102" cy="4080736"/>
        </p:xfrm>
        <a:graphic>
          <a:graphicData uri="http://schemas.openxmlformats.org/drawingml/2006/table">
            <a:tbl>
              <a:tblPr/>
              <a:tblGrid>
                <a:gridCol w="2731620">
                  <a:extLst>
                    <a:ext uri="{9D8B030D-6E8A-4147-A177-3AD203B41FA5}">
                      <a16:colId xmlns:a16="http://schemas.microsoft.com/office/drawing/2014/main" val="375746759"/>
                    </a:ext>
                  </a:extLst>
                </a:gridCol>
                <a:gridCol w="863482">
                  <a:extLst>
                    <a:ext uri="{9D8B030D-6E8A-4147-A177-3AD203B41FA5}">
                      <a16:colId xmlns:a16="http://schemas.microsoft.com/office/drawing/2014/main" val="1470956598"/>
                    </a:ext>
                  </a:extLst>
                </a:gridCol>
              </a:tblGrid>
              <a:tr h="40308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Административный район Москвы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Средний чек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479384"/>
                  </a:ext>
                </a:extLst>
              </a:tr>
              <a:tr h="3665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Западный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1000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95522"/>
                  </a:ext>
                </a:extLst>
              </a:tr>
              <a:tr h="3665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Центральный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1000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537347"/>
                  </a:ext>
                </a:extLst>
              </a:tr>
              <a:tr h="491022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Северо-Западный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700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98856"/>
                  </a:ext>
                </a:extLst>
              </a:tr>
              <a:tr h="3665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650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49967"/>
                  </a:ext>
                </a:extLst>
              </a:tr>
              <a:tr h="3665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Юго-Западный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600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906193"/>
                  </a:ext>
                </a:extLst>
              </a:tr>
              <a:tr h="3665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Восточный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575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6925"/>
                  </a:ext>
                </a:extLst>
              </a:tr>
              <a:tr h="491022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Северо-Восточный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500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96762"/>
                  </a:ext>
                </a:extLst>
              </a:tr>
              <a:tr h="3665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Южный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500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754056"/>
                  </a:ext>
                </a:extLst>
              </a:tr>
              <a:tr h="491022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Юго-Восточный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450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69749"/>
                  </a:ext>
                </a:extLst>
              </a:tr>
            </a:tbl>
          </a:graphicData>
        </a:graphic>
      </p:graphicFrame>
      <p:sp>
        <p:nvSpPr>
          <p:cNvPr id="8" name="Google Shape;126;p24">
            <a:extLst>
              <a:ext uri="{FF2B5EF4-FFF2-40B4-BE49-F238E27FC236}">
                <a16:creationId xmlns:a16="http://schemas.microsoft.com/office/drawing/2014/main" id="{5354674C-C771-ACA3-C670-DAB175EE19FE}"/>
              </a:ext>
            </a:extLst>
          </p:cNvPr>
          <p:cNvSpPr txBox="1">
            <a:spLocks/>
          </p:cNvSpPr>
          <p:nvPr/>
        </p:nvSpPr>
        <p:spPr>
          <a:xfrm>
            <a:off x="8158167" y="-51206"/>
            <a:ext cx="1048589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85222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39;p47">
            <a:extLst>
              <a:ext uri="{FF2B5EF4-FFF2-40B4-BE49-F238E27FC236}">
                <a16:creationId xmlns:a16="http://schemas.microsoft.com/office/drawing/2014/main" id="{7C967F57-FAA7-682E-CADC-4DCC9B623058}"/>
              </a:ext>
            </a:extLst>
          </p:cNvPr>
          <p:cNvSpPr/>
          <p:nvPr/>
        </p:nvSpPr>
        <p:spPr>
          <a:xfrm>
            <a:off x="8575868" y="594591"/>
            <a:ext cx="570585" cy="4548909"/>
          </a:xfrm>
          <a:prstGeom prst="rect">
            <a:avLst/>
          </a:prstGeom>
          <a:solidFill>
            <a:srgbClr val="F3D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AB88C8-D50A-9325-45F6-8D5C7444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052" y="808549"/>
            <a:ext cx="6622018" cy="4059801"/>
          </a:xfrm>
          <a:prstGeom prst="rect">
            <a:avLst/>
          </a:prstGeom>
        </p:spPr>
      </p:pic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34;p25">
            <a:extLst>
              <a:ext uri="{FF2B5EF4-FFF2-40B4-BE49-F238E27FC236}">
                <a16:creationId xmlns:a16="http://schemas.microsoft.com/office/drawing/2014/main" id="{1C352E78-E3D6-DA94-091C-6CBEF9D30007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CE6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DE8243"/>
              </a:highlight>
            </a:endParaRPr>
          </a:p>
        </p:txBody>
      </p:sp>
      <p:sp>
        <p:nvSpPr>
          <p:cNvPr id="4" name="Google Shape;126;p24">
            <a:extLst>
              <a:ext uri="{FF2B5EF4-FFF2-40B4-BE49-F238E27FC236}">
                <a16:creationId xmlns:a16="http://schemas.microsoft.com/office/drawing/2014/main" id="{64B438EB-CA7D-22E9-11B5-5B17AA3F6204}"/>
              </a:ext>
            </a:extLst>
          </p:cNvPr>
          <p:cNvSpPr txBox="1">
            <a:spLocks/>
          </p:cNvSpPr>
          <p:nvPr/>
        </p:nvSpPr>
        <p:spPr>
          <a:xfrm>
            <a:off x="641202" y="160936"/>
            <a:ext cx="5991054" cy="46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Распределение кофеен 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по административным районам Москвы</a:t>
            </a:r>
          </a:p>
        </p:txBody>
      </p:sp>
      <p:sp>
        <p:nvSpPr>
          <p:cNvPr id="5" name="Google Shape;134;p25">
            <a:extLst>
              <a:ext uri="{FF2B5EF4-FFF2-40B4-BE49-F238E27FC236}">
                <a16:creationId xmlns:a16="http://schemas.microsoft.com/office/drawing/2014/main" id="{E19413E1-4CCD-A22A-25AE-CBD59DCEDDD9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EDBA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80946C61-2425-67B8-85FA-242136DB2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909517"/>
              </p:ext>
            </p:extLst>
          </p:nvPr>
        </p:nvGraphicFramePr>
        <p:xfrm>
          <a:off x="-19051" y="808548"/>
          <a:ext cx="3467101" cy="4059800"/>
        </p:xfrm>
        <a:graphic>
          <a:graphicData uri="http://schemas.openxmlformats.org/drawingml/2006/table">
            <a:tbl>
              <a:tblPr/>
              <a:tblGrid>
                <a:gridCol w="2076451">
                  <a:extLst>
                    <a:ext uri="{9D8B030D-6E8A-4147-A177-3AD203B41FA5}">
                      <a16:colId xmlns:a16="http://schemas.microsoft.com/office/drawing/2014/main" val="25209693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18925511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347311091"/>
                    </a:ext>
                  </a:extLst>
                </a:gridCol>
              </a:tblGrid>
              <a:tr h="4059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Административный район Москвы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Заведений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Процент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025801"/>
                  </a:ext>
                </a:extLst>
              </a:tr>
              <a:tr h="4059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Центральный административный округ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428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30.29%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7213"/>
                  </a:ext>
                </a:extLst>
              </a:tr>
              <a:tr h="4059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Северный административный округ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193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13.66%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977"/>
                  </a:ext>
                </a:extLst>
              </a:tr>
              <a:tr h="4059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Северо-Восточный административный округ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159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11.25%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288960"/>
                  </a:ext>
                </a:extLst>
              </a:tr>
              <a:tr h="4059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Западный административный округ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150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10.62%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35040"/>
                  </a:ext>
                </a:extLst>
              </a:tr>
              <a:tr h="4059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Южный административный округ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131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9.27%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47379"/>
                  </a:ext>
                </a:extLst>
              </a:tr>
              <a:tr h="4059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Восточный административный округ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105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7.43%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9031"/>
                  </a:ext>
                </a:extLst>
              </a:tr>
              <a:tr h="4059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Юго-Западный административный округ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96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6.79%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309059"/>
                  </a:ext>
                </a:extLst>
              </a:tr>
              <a:tr h="4059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Юго-Восточный административный округ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89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6.30%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695831"/>
                  </a:ext>
                </a:extLst>
              </a:tr>
              <a:tr h="4059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Северо-Западный административный округ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62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4.39%</a:t>
                      </a:r>
                    </a:p>
                  </a:txBody>
                  <a:tcPr marL="47449" marR="47449" marT="23724" marB="2372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84647"/>
                  </a:ext>
                </a:extLst>
              </a:tr>
            </a:tbl>
          </a:graphicData>
        </a:graphic>
      </p:graphicFrame>
      <p:sp>
        <p:nvSpPr>
          <p:cNvPr id="11" name="Google Shape;126;p24">
            <a:extLst>
              <a:ext uri="{FF2B5EF4-FFF2-40B4-BE49-F238E27FC236}">
                <a16:creationId xmlns:a16="http://schemas.microsoft.com/office/drawing/2014/main" id="{D4FD151D-80A9-3C3B-6FC4-2E580A573EC1}"/>
              </a:ext>
            </a:extLst>
          </p:cNvPr>
          <p:cNvSpPr txBox="1">
            <a:spLocks/>
          </p:cNvSpPr>
          <p:nvPr/>
        </p:nvSpPr>
        <p:spPr>
          <a:xfrm>
            <a:off x="8158167" y="-51206"/>
            <a:ext cx="1048589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13" name="Google Shape;230;p33">
            <a:extLst>
              <a:ext uri="{FF2B5EF4-FFF2-40B4-BE49-F238E27FC236}">
                <a16:creationId xmlns:a16="http://schemas.microsoft.com/office/drawing/2014/main" id="{513ACE06-B817-4513-0217-8183D93FC065}"/>
              </a:ext>
            </a:extLst>
          </p:cNvPr>
          <p:cNvSpPr/>
          <p:nvPr/>
        </p:nvSpPr>
        <p:spPr>
          <a:xfrm rot="5400000">
            <a:off x="7061473" y="2768330"/>
            <a:ext cx="1807622" cy="2386017"/>
          </a:xfrm>
          <a:prstGeom prst="rect">
            <a:avLst/>
          </a:prstGeom>
          <a:gradFill>
            <a:gsLst>
              <a:gs pos="0">
                <a:srgbClr val="FFF5EB">
                  <a:alpha val="60000"/>
                </a:srgbClr>
              </a:gs>
              <a:gs pos="100000">
                <a:srgbClr val="CE6529">
                  <a:alpha val="7500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665F3A-0898-E754-25A7-073B7F4BB14B}"/>
              </a:ext>
            </a:extLst>
          </p:cNvPr>
          <p:cNvSpPr txBox="1"/>
          <p:nvPr/>
        </p:nvSpPr>
        <p:spPr>
          <a:xfrm>
            <a:off x="6900864" y="3238380"/>
            <a:ext cx="2286842" cy="1524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Больше всего кофеен расположено в Центральном административном округе, далее по количеству кофеен следуют Северный, Северо-Восточный и Западный административные округа соответственно. Меньше всего заведений в Северо-Западном административном округе.</a:t>
            </a:r>
          </a:p>
        </p:txBody>
      </p:sp>
    </p:spTree>
    <p:extLst>
      <p:ext uri="{BB962C8B-B14F-4D97-AF65-F5344CB8AC3E}">
        <p14:creationId xmlns:p14="http://schemas.microsoft.com/office/powerpoint/2010/main" val="30952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47">
            <a:extLst>
              <a:ext uri="{FF2B5EF4-FFF2-40B4-BE49-F238E27FC236}">
                <a16:creationId xmlns:a16="http://schemas.microsoft.com/office/drawing/2014/main" id="{3320F3FB-25E8-C4B1-E698-FE29CC6268DA}"/>
              </a:ext>
            </a:extLst>
          </p:cNvPr>
          <p:cNvSpPr/>
          <p:nvPr/>
        </p:nvSpPr>
        <p:spPr>
          <a:xfrm>
            <a:off x="8575868" y="594591"/>
            <a:ext cx="570585" cy="4548909"/>
          </a:xfrm>
          <a:prstGeom prst="rect">
            <a:avLst/>
          </a:prstGeom>
          <a:solidFill>
            <a:srgbClr val="F3D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9C9F0-8D98-F24F-AA07-F4910CC8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556" y="812678"/>
            <a:ext cx="6622019" cy="4072897"/>
          </a:xfrm>
          <a:prstGeom prst="rect">
            <a:avLst/>
          </a:prstGeom>
        </p:spPr>
      </p:pic>
      <p:sp>
        <p:nvSpPr>
          <p:cNvPr id="6" name="Google Shape;134;p25">
            <a:extLst>
              <a:ext uri="{FF2B5EF4-FFF2-40B4-BE49-F238E27FC236}">
                <a16:creationId xmlns:a16="http://schemas.microsoft.com/office/drawing/2014/main" id="{465CCF2C-1FD9-51D2-FB9F-F4403E62D543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CE6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DE8243"/>
              </a:highlight>
            </a:endParaRPr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88C32E75-3E31-A5CF-F76C-37640F2A9D00}"/>
              </a:ext>
            </a:extLst>
          </p:cNvPr>
          <p:cNvSpPr txBox="1">
            <a:spLocks/>
          </p:cNvSpPr>
          <p:nvPr/>
        </p:nvSpPr>
        <p:spPr>
          <a:xfrm>
            <a:off x="641202" y="160936"/>
            <a:ext cx="5991054" cy="46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Средний рейтинг кофеен 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по административным районам Москвы</a:t>
            </a:r>
          </a:p>
        </p:txBody>
      </p:sp>
      <p:sp>
        <p:nvSpPr>
          <p:cNvPr id="8" name="Google Shape;134;p25">
            <a:extLst>
              <a:ext uri="{FF2B5EF4-FFF2-40B4-BE49-F238E27FC236}">
                <a16:creationId xmlns:a16="http://schemas.microsoft.com/office/drawing/2014/main" id="{2C63A469-3804-22B4-9029-E30008C4717A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EDBA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6;p24">
            <a:extLst>
              <a:ext uri="{FF2B5EF4-FFF2-40B4-BE49-F238E27FC236}">
                <a16:creationId xmlns:a16="http://schemas.microsoft.com/office/drawing/2014/main" id="{36CF9A5F-9DBD-7788-2EE2-774A566CDB73}"/>
              </a:ext>
            </a:extLst>
          </p:cNvPr>
          <p:cNvSpPr txBox="1">
            <a:spLocks/>
          </p:cNvSpPr>
          <p:nvPr/>
        </p:nvSpPr>
        <p:spPr>
          <a:xfrm>
            <a:off x="8158167" y="-51206"/>
            <a:ext cx="1048589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51DE0F30-4910-BE95-9176-F23D62CE5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84035"/>
              </p:ext>
            </p:extLst>
          </p:nvPr>
        </p:nvGraphicFramePr>
        <p:xfrm>
          <a:off x="-25748" y="809625"/>
          <a:ext cx="3473798" cy="4072900"/>
        </p:xfrm>
        <a:graphic>
          <a:graphicData uri="http://schemas.openxmlformats.org/drawingml/2006/table">
            <a:tbl>
              <a:tblPr/>
              <a:tblGrid>
                <a:gridCol w="2798493">
                  <a:extLst>
                    <a:ext uri="{9D8B030D-6E8A-4147-A177-3AD203B41FA5}">
                      <a16:colId xmlns:a16="http://schemas.microsoft.com/office/drawing/2014/main" val="2991503942"/>
                    </a:ext>
                  </a:extLst>
                </a:gridCol>
                <a:gridCol w="675305">
                  <a:extLst>
                    <a:ext uri="{9D8B030D-6E8A-4147-A177-3AD203B41FA5}">
                      <a16:colId xmlns:a16="http://schemas.microsoft.com/office/drawing/2014/main" val="1965206047"/>
                    </a:ext>
                  </a:extLst>
                </a:gridCol>
              </a:tblGrid>
              <a:tr h="40729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Административный район Москвы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Рейтинг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46995"/>
                  </a:ext>
                </a:extLst>
              </a:tr>
              <a:tr h="40729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Центральный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4.34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356551"/>
                  </a:ext>
                </a:extLst>
              </a:tr>
              <a:tr h="40729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Северо-Западный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4.33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016875"/>
                  </a:ext>
                </a:extLst>
              </a:tr>
              <a:tr h="40729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4.29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62405"/>
                  </a:ext>
                </a:extLst>
              </a:tr>
              <a:tr h="40729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Юго-Западный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4.28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57584"/>
                  </a:ext>
                </a:extLst>
              </a:tr>
              <a:tr h="40729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Восточный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4.28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778945"/>
                  </a:ext>
                </a:extLst>
              </a:tr>
              <a:tr h="40729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Южный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4.23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622263"/>
                  </a:ext>
                </a:extLst>
              </a:tr>
              <a:tr h="40729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Юго-Восточный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4.23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367678"/>
                  </a:ext>
                </a:extLst>
              </a:tr>
              <a:tr h="40729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Северо-Восточный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4.22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54054"/>
                  </a:ext>
                </a:extLst>
              </a:tr>
              <a:tr h="40729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Западный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4.20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153576"/>
                  </a:ext>
                </a:extLst>
              </a:tr>
            </a:tbl>
          </a:graphicData>
        </a:graphic>
      </p:graphicFrame>
      <p:sp>
        <p:nvSpPr>
          <p:cNvPr id="16" name="Google Shape;230;p33">
            <a:extLst>
              <a:ext uri="{FF2B5EF4-FFF2-40B4-BE49-F238E27FC236}">
                <a16:creationId xmlns:a16="http://schemas.microsoft.com/office/drawing/2014/main" id="{1696CE72-6F06-B228-1B97-47E2E3A5559E}"/>
              </a:ext>
            </a:extLst>
          </p:cNvPr>
          <p:cNvSpPr/>
          <p:nvPr/>
        </p:nvSpPr>
        <p:spPr>
          <a:xfrm rot="5400000">
            <a:off x="7061473" y="2787380"/>
            <a:ext cx="1807622" cy="2386017"/>
          </a:xfrm>
          <a:prstGeom prst="rect">
            <a:avLst/>
          </a:prstGeom>
          <a:gradFill>
            <a:gsLst>
              <a:gs pos="0">
                <a:srgbClr val="FFF5EB">
                  <a:alpha val="60000"/>
                </a:srgbClr>
              </a:gs>
              <a:gs pos="100000">
                <a:srgbClr val="CE6529">
                  <a:alpha val="7500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9B4E5-A0AF-6BC7-3959-1A761EF72370}"/>
              </a:ext>
            </a:extLst>
          </p:cNvPr>
          <p:cNvSpPr txBox="1"/>
          <p:nvPr/>
        </p:nvSpPr>
        <p:spPr>
          <a:xfrm>
            <a:off x="6900864" y="3190755"/>
            <a:ext cx="21288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среднем по всем районам Москвы оценки колеблются в диапазоне от 4.34 до 4.20 балла. Самые высоко оценённые заведения находятся в центре (ЦАО) со средним рейтингом в 4.34 балла. Самый низкий средний балл заведений в Западном административном округе - 4.20.</a:t>
            </a:r>
          </a:p>
        </p:txBody>
      </p:sp>
    </p:spTree>
    <p:extLst>
      <p:ext uri="{BB962C8B-B14F-4D97-AF65-F5344CB8AC3E}">
        <p14:creationId xmlns:p14="http://schemas.microsoft.com/office/powerpoint/2010/main" val="301910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47">
            <a:extLst>
              <a:ext uri="{FF2B5EF4-FFF2-40B4-BE49-F238E27FC236}">
                <a16:creationId xmlns:a16="http://schemas.microsoft.com/office/drawing/2014/main" id="{47F2A273-C1C9-D23B-4D08-A4FB7A8867F3}"/>
              </a:ext>
            </a:extLst>
          </p:cNvPr>
          <p:cNvSpPr/>
          <p:nvPr/>
        </p:nvSpPr>
        <p:spPr>
          <a:xfrm>
            <a:off x="8575868" y="594591"/>
            <a:ext cx="570585" cy="4548909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4B761A-3F2F-00E4-2263-F9A678724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9"/>
          <a:stretch/>
        </p:blipFill>
        <p:spPr>
          <a:xfrm>
            <a:off x="-1" y="825604"/>
            <a:ext cx="5864381" cy="4058596"/>
          </a:xfrm>
          <a:prstGeom prst="rect">
            <a:avLst/>
          </a:prstGeom>
        </p:spPr>
      </p:pic>
      <p:sp>
        <p:nvSpPr>
          <p:cNvPr id="5" name="Google Shape;134;p25">
            <a:extLst>
              <a:ext uri="{FF2B5EF4-FFF2-40B4-BE49-F238E27FC236}">
                <a16:creationId xmlns:a16="http://schemas.microsoft.com/office/drawing/2014/main" id="{B15AA44F-7CB8-3B6E-32E8-11E721105587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CE6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DE8243"/>
              </a:highlight>
            </a:endParaRPr>
          </a:p>
        </p:txBody>
      </p:sp>
      <p:sp>
        <p:nvSpPr>
          <p:cNvPr id="7" name="Google Shape;134;p25">
            <a:extLst>
              <a:ext uri="{FF2B5EF4-FFF2-40B4-BE49-F238E27FC236}">
                <a16:creationId xmlns:a16="http://schemas.microsoft.com/office/drawing/2014/main" id="{F06136AC-CE42-B3C6-FC37-5130BF0A51AA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EDBA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6;p24">
            <a:extLst>
              <a:ext uri="{FF2B5EF4-FFF2-40B4-BE49-F238E27FC236}">
                <a16:creationId xmlns:a16="http://schemas.microsoft.com/office/drawing/2014/main" id="{11E2028E-6A63-B2C2-171B-E318377F2F25}"/>
              </a:ext>
            </a:extLst>
          </p:cNvPr>
          <p:cNvSpPr txBox="1">
            <a:spLocks/>
          </p:cNvSpPr>
          <p:nvPr/>
        </p:nvSpPr>
        <p:spPr>
          <a:xfrm>
            <a:off x="8158167" y="-51206"/>
            <a:ext cx="1048589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9" name="Google Shape;126;p24">
            <a:extLst>
              <a:ext uri="{FF2B5EF4-FFF2-40B4-BE49-F238E27FC236}">
                <a16:creationId xmlns:a16="http://schemas.microsoft.com/office/drawing/2014/main" id="{4558E272-35F9-9211-157C-7D998CB2D9B2}"/>
              </a:ext>
            </a:extLst>
          </p:cNvPr>
          <p:cNvSpPr txBox="1">
            <a:spLocks/>
          </p:cNvSpPr>
          <p:nvPr/>
        </p:nvSpPr>
        <p:spPr>
          <a:xfrm>
            <a:off x="641201" y="139100"/>
            <a:ext cx="7127541" cy="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Ориентировочная стоимость чашки капучино</a:t>
            </a: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5B4CB62F-FCF2-6B41-DA7C-E329667BE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410437"/>
              </p:ext>
            </p:extLst>
          </p:nvPr>
        </p:nvGraphicFramePr>
        <p:xfrm>
          <a:off x="5810250" y="819417"/>
          <a:ext cx="3371850" cy="4064780"/>
        </p:xfrm>
        <a:graphic>
          <a:graphicData uri="http://schemas.openxmlformats.org/drawingml/2006/table">
            <a:tbl>
              <a:tblPr/>
              <a:tblGrid>
                <a:gridCol w="2457450">
                  <a:extLst>
                    <a:ext uri="{9D8B030D-6E8A-4147-A177-3AD203B41FA5}">
                      <a16:colId xmlns:a16="http://schemas.microsoft.com/office/drawing/2014/main" val="35629798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18734209"/>
                    </a:ext>
                  </a:extLst>
                </a:gridCol>
              </a:tblGrid>
              <a:tr h="40647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Административный район Москвы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Цена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51220"/>
                  </a:ext>
                </a:extLst>
              </a:tr>
              <a:tr h="40647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Западный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189.94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752003"/>
                  </a:ext>
                </a:extLst>
              </a:tr>
              <a:tr h="40647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Центральный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1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187.52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012048"/>
                  </a:ext>
                </a:extLst>
              </a:tr>
              <a:tr h="40647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Юго-Западный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b="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184.18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94551"/>
                  </a:ext>
                </a:extLst>
              </a:tr>
              <a:tr h="40647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Восточный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174.02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37629"/>
                  </a:ext>
                </a:extLst>
              </a:tr>
              <a:tr h="40647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165.79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59023"/>
                  </a:ext>
                </a:extLst>
              </a:tr>
              <a:tr h="40647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Северо-Западный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165.52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194411"/>
                  </a:ext>
                </a:extLst>
              </a:tr>
              <a:tr h="40647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Северо-Восточный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165.33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039948"/>
                  </a:ext>
                </a:extLst>
              </a:tr>
              <a:tr h="40647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Южный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158.49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04320"/>
                  </a:ext>
                </a:extLst>
              </a:tr>
              <a:tr h="40647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Юго-Восточный административный округ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dirty="0"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151.09 руб.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085876"/>
                  </a:ext>
                </a:extLst>
              </a:tr>
            </a:tbl>
          </a:graphicData>
        </a:graphic>
      </p:graphicFrame>
      <p:sp>
        <p:nvSpPr>
          <p:cNvPr id="16" name="Google Shape;230;p33">
            <a:extLst>
              <a:ext uri="{FF2B5EF4-FFF2-40B4-BE49-F238E27FC236}">
                <a16:creationId xmlns:a16="http://schemas.microsoft.com/office/drawing/2014/main" id="{29264343-AB82-32CE-8B6B-CC1963CDD06B}"/>
              </a:ext>
            </a:extLst>
          </p:cNvPr>
          <p:cNvSpPr/>
          <p:nvPr/>
        </p:nvSpPr>
        <p:spPr>
          <a:xfrm rot="5400000">
            <a:off x="289198" y="2787380"/>
            <a:ext cx="1807622" cy="2386017"/>
          </a:xfrm>
          <a:prstGeom prst="rect">
            <a:avLst/>
          </a:prstGeom>
          <a:gradFill flip="none" rotWithShape="1">
            <a:gsLst>
              <a:gs pos="0">
                <a:srgbClr val="FFF5EB">
                  <a:alpha val="70000"/>
                </a:srgbClr>
              </a:gs>
              <a:gs pos="100000">
                <a:srgbClr val="CE6529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CB4F0-3081-9577-3163-7A35B4E44055}"/>
              </a:ext>
            </a:extLst>
          </p:cNvPr>
          <p:cNvSpPr txBox="1"/>
          <p:nvPr/>
        </p:nvSpPr>
        <p:spPr>
          <a:xfrm>
            <a:off x="147639" y="3181230"/>
            <a:ext cx="21288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Дороже всего чашка капучино обойдется в Западном и Центральном административных округах. Южный и Юго-Восточный административные округа порадуют более низкими ценами. Более обеспеченные районы, как правило, имеют более высокие цены на товары и услуги, включая кофе. </a:t>
            </a:r>
          </a:p>
        </p:txBody>
      </p:sp>
    </p:spTree>
    <p:extLst>
      <p:ext uri="{BB962C8B-B14F-4D97-AF65-F5344CB8AC3E}">
        <p14:creationId xmlns:p14="http://schemas.microsoft.com/office/powerpoint/2010/main" val="2402880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ECFEA7-A0E5-C93E-8265-0A5CC7E89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" y="-523106"/>
            <a:ext cx="9143925" cy="6094462"/>
          </a:xfrm>
          <a:prstGeom prst="rect">
            <a:avLst/>
          </a:prstGeom>
        </p:spPr>
      </p:pic>
      <p:sp>
        <p:nvSpPr>
          <p:cNvPr id="237" name="Google Shape;237;p34"/>
          <p:cNvSpPr/>
          <p:nvPr/>
        </p:nvSpPr>
        <p:spPr>
          <a:xfrm rot="-5400000" flipH="1">
            <a:off x="3281200" y="-725975"/>
            <a:ext cx="2581500" cy="6159000"/>
          </a:xfrm>
          <a:prstGeom prst="rect">
            <a:avLst/>
          </a:prstGeom>
          <a:solidFill>
            <a:srgbClr val="FD8D3C">
              <a:alpha val="8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/>
          <p:nvPr/>
        </p:nvSpPr>
        <p:spPr>
          <a:xfrm rot="-5400000" flipH="1">
            <a:off x="342699" y="3993750"/>
            <a:ext cx="556500" cy="1743000"/>
          </a:xfrm>
          <a:prstGeom prst="rect">
            <a:avLst/>
          </a:prstGeom>
          <a:solidFill>
            <a:srgbClr val="EDBA8D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4"/>
          <p:cNvSpPr/>
          <p:nvPr/>
        </p:nvSpPr>
        <p:spPr>
          <a:xfrm rot="-5400000" flipH="1">
            <a:off x="8279175" y="74250"/>
            <a:ext cx="939000" cy="790500"/>
          </a:xfrm>
          <a:prstGeom prst="rect">
            <a:avLst/>
          </a:prstGeom>
          <a:solidFill>
            <a:srgbClr val="B34C1B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6;p24">
            <a:extLst>
              <a:ext uri="{FF2B5EF4-FFF2-40B4-BE49-F238E27FC236}">
                <a16:creationId xmlns:a16="http://schemas.microsoft.com/office/drawing/2014/main" id="{CC635C0D-71E3-1A6D-8EE0-910EDFFADA87}"/>
              </a:ext>
            </a:extLst>
          </p:cNvPr>
          <p:cNvSpPr txBox="1">
            <a:spLocks/>
          </p:cNvSpPr>
          <p:nvPr/>
        </p:nvSpPr>
        <p:spPr>
          <a:xfrm>
            <a:off x="1940123" y="1890280"/>
            <a:ext cx="6159002" cy="114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algn="l"/>
            <a:r>
              <a:rPr lang="ru-RU" sz="32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Рекомендации для </a:t>
            </a:r>
          </a:p>
          <a:p>
            <a:pPr algn="l"/>
            <a:r>
              <a:rPr lang="ru-RU" sz="32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открытия новой кофейни</a:t>
            </a:r>
            <a:endParaRPr lang="en-US" sz="3200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oogle Shape;4864;p59">
            <a:extLst>
              <a:ext uri="{FF2B5EF4-FFF2-40B4-BE49-F238E27FC236}">
                <a16:creationId xmlns:a16="http://schemas.microsoft.com/office/drawing/2014/main" id="{1C078E7D-D5CF-141F-6674-2F97D3267324}"/>
              </a:ext>
            </a:extLst>
          </p:cNvPr>
          <p:cNvGrpSpPr/>
          <p:nvPr/>
        </p:nvGrpSpPr>
        <p:grpSpPr>
          <a:xfrm>
            <a:off x="1004262" y="4681223"/>
            <a:ext cx="379002" cy="366112"/>
            <a:chOff x="2633037" y="1499873"/>
            <a:chExt cx="379002" cy="366112"/>
          </a:xfrm>
          <a:solidFill>
            <a:schemeClr val="bg1"/>
          </a:solidFill>
        </p:grpSpPr>
        <p:sp>
          <p:nvSpPr>
            <p:cNvPr id="8" name="Google Shape;4865;p59">
              <a:extLst>
                <a:ext uri="{FF2B5EF4-FFF2-40B4-BE49-F238E27FC236}">
                  <a16:creationId xmlns:a16="http://schemas.microsoft.com/office/drawing/2014/main" id="{D65EF01E-640E-8A68-E00A-83C9663FD7B0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866;p59">
              <a:extLst>
                <a:ext uri="{FF2B5EF4-FFF2-40B4-BE49-F238E27FC236}">
                  <a16:creationId xmlns:a16="http://schemas.microsoft.com/office/drawing/2014/main" id="{78B44747-5727-9A11-81D7-8B992DCED23F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867;p59">
              <a:extLst>
                <a:ext uri="{FF2B5EF4-FFF2-40B4-BE49-F238E27FC236}">
                  <a16:creationId xmlns:a16="http://schemas.microsoft.com/office/drawing/2014/main" id="{A7D54CC1-2A49-7443-8EF5-7C6146AF23B5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868;p59">
              <a:extLst>
                <a:ext uri="{FF2B5EF4-FFF2-40B4-BE49-F238E27FC236}">
                  <a16:creationId xmlns:a16="http://schemas.microsoft.com/office/drawing/2014/main" id="{E5A84C60-8F85-6B2A-C5E0-B70EA6A69656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69;p59">
              <a:extLst>
                <a:ext uri="{FF2B5EF4-FFF2-40B4-BE49-F238E27FC236}">
                  <a16:creationId xmlns:a16="http://schemas.microsoft.com/office/drawing/2014/main" id="{5475920E-44B5-2930-9D34-038146D42A9A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870;p59">
              <a:extLst>
                <a:ext uri="{FF2B5EF4-FFF2-40B4-BE49-F238E27FC236}">
                  <a16:creationId xmlns:a16="http://schemas.microsoft.com/office/drawing/2014/main" id="{EFC3ECCC-C3E7-E78A-0342-B22A98301350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3301191" y="430876"/>
            <a:ext cx="352500" cy="954300"/>
          </a:xfrm>
          <a:prstGeom prst="rect">
            <a:avLst/>
          </a:prstGeom>
          <a:solidFill>
            <a:srgbClr val="FFF5EB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363681" y="430876"/>
            <a:ext cx="352500" cy="954300"/>
          </a:xfrm>
          <a:prstGeom prst="rect">
            <a:avLst/>
          </a:prstGeom>
          <a:solidFill>
            <a:srgbClr val="FFF5EB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300569" y="2716876"/>
            <a:ext cx="352500" cy="954300"/>
          </a:xfrm>
          <a:prstGeom prst="rect">
            <a:avLst/>
          </a:prstGeom>
          <a:solidFill>
            <a:srgbClr val="FFF5EB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129494" y="2716876"/>
            <a:ext cx="352500" cy="954300"/>
          </a:xfrm>
          <a:prstGeom prst="rect">
            <a:avLst/>
          </a:prstGeom>
          <a:solidFill>
            <a:srgbClr val="FFF5EB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354156" y="2716876"/>
            <a:ext cx="352500" cy="954300"/>
          </a:xfrm>
          <a:prstGeom prst="rect">
            <a:avLst/>
          </a:prstGeom>
          <a:solidFill>
            <a:srgbClr val="FFF5EB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5"/>
          <p:cNvCxnSpPr/>
          <p:nvPr/>
        </p:nvCxnSpPr>
        <p:spPr>
          <a:xfrm rot="10800000">
            <a:off x="453357" y="430876"/>
            <a:ext cx="0" cy="2095500"/>
          </a:xfrm>
          <a:prstGeom prst="straightConnector1">
            <a:avLst/>
          </a:prstGeom>
          <a:noFill/>
          <a:ln w="19050" cap="flat" cmpd="sng">
            <a:solidFill>
              <a:srgbClr val="A6360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/>
          <p:nvPr/>
        </p:nvCxnSpPr>
        <p:spPr>
          <a:xfrm rot="10800000">
            <a:off x="3400911" y="423256"/>
            <a:ext cx="0" cy="209550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" name="Google Shape;460;p45"/>
          <p:cNvSpPr txBox="1"/>
          <p:nvPr/>
        </p:nvSpPr>
        <p:spPr>
          <a:xfrm>
            <a:off x="468530" y="587460"/>
            <a:ext cx="2688317" cy="240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Идеальное место: ЗАО и ЮЗАО предлагают баланс между умеренной конкуренцией и высоким спросом.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Высокая конкуренция, но и высокий спрос: ЦАО.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Низкая конкуренция, но и низкий спрос: СЗАО, ВАО, ЮВАО.</a:t>
            </a:r>
            <a:endParaRPr lang="en-US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449481" y="287311"/>
            <a:ext cx="187065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A63603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Livvic"/>
              </a:rPr>
              <a:t>Расположение</a:t>
            </a:r>
            <a:r>
              <a:rPr lang="ru-RU" sz="1600" b="1" dirty="0">
                <a:solidFill>
                  <a:srgbClr val="A6360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Livvic"/>
              </a:rPr>
              <a:t>:</a:t>
            </a:r>
            <a:endParaRPr sz="1600" b="1" dirty="0">
              <a:solidFill>
                <a:srgbClr val="A6360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ivvic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344631" y="2342837"/>
            <a:ext cx="6001362" cy="222300"/>
            <a:chOff x="1464850" y="436376"/>
            <a:chExt cx="6001362" cy="222300"/>
          </a:xfrm>
          <a:solidFill>
            <a:srgbClr val="A63603"/>
          </a:solidFill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rgbClr val="FD8D3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rgbClr val="FD8D3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rgbClr val="FD8D3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rgbClr val="FD8D3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3386990" y="587461"/>
            <a:ext cx="2680645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Старт с утра: открывайтесь рано, ориентируясь на завтраки.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Круглосуточный режим: рассмотрите возможность работы 24/7 в ЦАО.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Адаптация к локации: учитывайте проходимость, близость к офисам или транспорту.</a:t>
            </a:r>
            <a:endParaRPr lang="en-US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3367941" y="287311"/>
            <a:ext cx="1741268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A63603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Livvic"/>
              </a:rPr>
              <a:t>Часы работы:</a:t>
            </a:r>
            <a:endParaRPr lang="en-US" sz="1600" b="1" dirty="0">
              <a:solidFill>
                <a:srgbClr val="A63603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  <a:sym typeface="Livvic"/>
            </a:endParaRPr>
          </a:p>
        </p:txBody>
      </p:sp>
      <p:cxnSp>
        <p:nvCxnSpPr>
          <p:cNvPr id="477" name="Google Shape;477;p45"/>
          <p:cNvCxnSpPr>
            <a:cxnSpLocks/>
          </p:cNvCxnSpPr>
          <p:nvPr/>
        </p:nvCxnSpPr>
        <p:spPr>
          <a:xfrm flipV="1">
            <a:off x="439956" y="2473561"/>
            <a:ext cx="8205" cy="2520714"/>
          </a:xfrm>
          <a:prstGeom prst="straightConnector1">
            <a:avLst/>
          </a:prstGeom>
          <a:noFill/>
          <a:ln w="19050" cap="flat" cmpd="sng">
            <a:solidFill>
              <a:srgbClr val="A6360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5"/>
          <p:cNvSpPr txBox="1"/>
          <p:nvPr/>
        </p:nvSpPr>
        <p:spPr>
          <a:xfrm>
            <a:off x="459006" y="2923947"/>
            <a:ext cx="2685932" cy="264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Анализ конкурентов: изучите особенности кофеен в выбранном районе (формат, концепция, цены).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Изучение спроса: узнайте о предпочтениях клиентов в районе (кафе, десерты, цена).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Тренды: следите за модными направлениями в кофейной индустрии (новые сорта, методы заваривания, десерты).</a:t>
            </a:r>
            <a:endParaRPr lang="en-US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439956" y="2578768"/>
            <a:ext cx="242099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A63603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Livvic"/>
              </a:rPr>
              <a:t>Исследование рынка:</a:t>
            </a:r>
            <a:endParaRPr lang="en-US" sz="1600" b="1" dirty="0">
              <a:solidFill>
                <a:srgbClr val="A63603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  <a:sym typeface="Livvic"/>
            </a:endParaRPr>
          </a:p>
        </p:txBody>
      </p:sp>
      <p:sp>
        <p:nvSpPr>
          <p:cNvPr id="2" name="Google Shape;478;p45">
            <a:extLst>
              <a:ext uri="{FF2B5EF4-FFF2-40B4-BE49-F238E27FC236}">
                <a16:creationId xmlns:a16="http://schemas.microsoft.com/office/drawing/2014/main" id="{A1DDAC66-36C7-B3BC-D6AD-C97C5653ADA7}"/>
              </a:ext>
            </a:extLst>
          </p:cNvPr>
          <p:cNvSpPr txBox="1"/>
          <p:nvPr/>
        </p:nvSpPr>
        <p:spPr>
          <a:xfrm>
            <a:off x="3410032" y="2923949"/>
            <a:ext cx="2685932" cy="264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Уникальность: выделитесь среди конкурентов специализацией (например, эспрессо-бар, кофейня-кондитерская).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Формат: определите подходящий формат (с местами для сидения, комбинированный).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Атмосфера: создайте привлекательную атмосферу с помощью интерьера и музыки.</a:t>
            </a:r>
            <a:endParaRPr lang="en-US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</p:txBody>
      </p:sp>
      <p:sp>
        <p:nvSpPr>
          <p:cNvPr id="3" name="Google Shape;479;p45">
            <a:extLst>
              <a:ext uri="{FF2B5EF4-FFF2-40B4-BE49-F238E27FC236}">
                <a16:creationId xmlns:a16="http://schemas.microsoft.com/office/drawing/2014/main" id="{D9E74861-D2CE-E8A7-8FFD-E741D118C324}"/>
              </a:ext>
            </a:extLst>
          </p:cNvPr>
          <p:cNvSpPr txBox="1"/>
          <p:nvPr/>
        </p:nvSpPr>
        <p:spPr>
          <a:xfrm>
            <a:off x="3390982" y="2578770"/>
            <a:ext cx="242099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A63603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Livvic"/>
              </a:rPr>
              <a:t>Концепция и формат:</a:t>
            </a:r>
            <a:endParaRPr lang="en-US" sz="1600" b="1" dirty="0">
              <a:solidFill>
                <a:srgbClr val="A63603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  <a:sym typeface="Livvic"/>
            </a:endParaRPr>
          </a:p>
        </p:txBody>
      </p:sp>
      <p:sp>
        <p:nvSpPr>
          <p:cNvPr id="4" name="Google Shape;478;p45">
            <a:extLst>
              <a:ext uri="{FF2B5EF4-FFF2-40B4-BE49-F238E27FC236}">
                <a16:creationId xmlns:a16="http://schemas.microsoft.com/office/drawing/2014/main" id="{0BD09EAA-2FA6-A9E6-9DCF-45B242E04124}"/>
              </a:ext>
            </a:extLst>
          </p:cNvPr>
          <p:cNvSpPr txBox="1"/>
          <p:nvPr/>
        </p:nvSpPr>
        <p:spPr>
          <a:xfrm>
            <a:off x="6236366" y="2923949"/>
            <a:ext cx="2685932" cy="264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Видимость: выбирайте место с хорошей видимостью и доступностью.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Близость: расположитесь рядом с офисами, торговыми центрами, транспортом.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Аренда: учитывайте стоимость аренды и условия договора.</a:t>
            </a:r>
            <a:endParaRPr lang="en-US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</p:txBody>
      </p:sp>
      <p:sp>
        <p:nvSpPr>
          <p:cNvPr id="5" name="Google Shape;479;p45">
            <a:extLst>
              <a:ext uri="{FF2B5EF4-FFF2-40B4-BE49-F238E27FC236}">
                <a16:creationId xmlns:a16="http://schemas.microsoft.com/office/drawing/2014/main" id="{6AC80A20-8EA2-F59E-AEE9-04477B1B9EC4}"/>
              </a:ext>
            </a:extLst>
          </p:cNvPr>
          <p:cNvSpPr txBox="1"/>
          <p:nvPr/>
        </p:nvSpPr>
        <p:spPr>
          <a:xfrm>
            <a:off x="6217316" y="2578770"/>
            <a:ext cx="242099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A63603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Livvic"/>
              </a:rPr>
              <a:t>Выбор места:</a:t>
            </a:r>
            <a:endParaRPr lang="en-US" sz="1600" b="1" dirty="0">
              <a:solidFill>
                <a:srgbClr val="A63603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  <a:sym typeface="Livvic"/>
            </a:endParaRPr>
          </a:p>
        </p:txBody>
      </p:sp>
      <p:cxnSp>
        <p:nvCxnSpPr>
          <p:cNvPr id="10" name="Google Shape;477;p45">
            <a:extLst>
              <a:ext uri="{FF2B5EF4-FFF2-40B4-BE49-F238E27FC236}">
                <a16:creationId xmlns:a16="http://schemas.microsoft.com/office/drawing/2014/main" id="{647C2FA9-F5E4-0391-010B-967EDC9CED57}"/>
              </a:ext>
            </a:extLst>
          </p:cNvPr>
          <p:cNvCxnSpPr>
            <a:cxnSpLocks/>
          </p:cNvCxnSpPr>
          <p:nvPr/>
        </p:nvCxnSpPr>
        <p:spPr>
          <a:xfrm flipV="1">
            <a:off x="3392706" y="2483086"/>
            <a:ext cx="8205" cy="2520714"/>
          </a:xfrm>
          <a:prstGeom prst="straightConnector1">
            <a:avLst/>
          </a:prstGeom>
          <a:noFill/>
          <a:ln w="19050" cap="flat" cmpd="sng">
            <a:solidFill>
              <a:srgbClr val="A6360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477;p45">
            <a:extLst>
              <a:ext uri="{FF2B5EF4-FFF2-40B4-BE49-F238E27FC236}">
                <a16:creationId xmlns:a16="http://schemas.microsoft.com/office/drawing/2014/main" id="{ADFD9120-CB83-CE85-B2EB-8AFDC46A703B}"/>
              </a:ext>
            </a:extLst>
          </p:cNvPr>
          <p:cNvCxnSpPr>
            <a:cxnSpLocks/>
          </p:cNvCxnSpPr>
          <p:nvPr/>
        </p:nvCxnSpPr>
        <p:spPr>
          <a:xfrm flipV="1">
            <a:off x="6221631" y="2476736"/>
            <a:ext cx="8205" cy="2520714"/>
          </a:xfrm>
          <a:prstGeom prst="straightConnector1">
            <a:avLst/>
          </a:prstGeom>
          <a:noFill/>
          <a:ln w="19050" cap="flat" cmpd="sng">
            <a:solidFill>
              <a:srgbClr val="A6360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1296;p61">
            <a:extLst>
              <a:ext uri="{FF2B5EF4-FFF2-40B4-BE49-F238E27FC236}">
                <a16:creationId xmlns:a16="http://schemas.microsoft.com/office/drawing/2014/main" id="{D5C0C409-3454-D1F3-DE6B-E02385A781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94359" y="385027"/>
            <a:ext cx="1871561" cy="177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97;p61">
            <a:extLst>
              <a:ext uri="{FF2B5EF4-FFF2-40B4-BE49-F238E27FC236}">
                <a16:creationId xmlns:a16="http://schemas.microsoft.com/office/drawing/2014/main" id="{2B40328D-BD12-B646-AC5D-CC71A62C684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855" y="1236954"/>
            <a:ext cx="1289002" cy="85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98;p61">
            <a:extLst>
              <a:ext uri="{FF2B5EF4-FFF2-40B4-BE49-F238E27FC236}">
                <a16:creationId xmlns:a16="http://schemas.microsoft.com/office/drawing/2014/main" id="{F240DF82-7290-1AA2-8FF1-B26B2CECC9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87987">
            <a:off x="6171768" y="545486"/>
            <a:ext cx="1005780" cy="85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77;p34">
            <a:extLst>
              <a:ext uri="{FF2B5EF4-FFF2-40B4-BE49-F238E27FC236}">
                <a16:creationId xmlns:a16="http://schemas.microsoft.com/office/drawing/2014/main" id="{6A3F3EBB-68E2-A436-91D0-562395612DE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5694" y="4577209"/>
            <a:ext cx="809724" cy="83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66;p37">
            <a:extLst>
              <a:ext uri="{FF2B5EF4-FFF2-40B4-BE49-F238E27FC236}">
                <a16:creationId xmlns:a16="http://schemas.microsoft.com/office/drawing/2014/main" id="{EBC33B5E-6ACF-014E-3DED-73A1D891096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1205" y="-124094"/>
            <a:ext cx="537311" cy="509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536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4;p25">
            <a:extLst>
              <a:ext uri="{FF2B5EF4-FFF2-40B4-BE49-F238E27FC236}">
                <a16:creationId xmlns:a16="http://schemas.microsoft.com/office/drawing/2014/main" id="{50CFD1BB-56B2-ACB8-FF80-A7893C6D23D7}"/>
              </a:ext>
            </a:extLst>
          </p:cNvPr>
          <p:cNvSpPr/>
          <p:nvPr/>
        </p:nvSpPr>
        <p:spPr>
          <a:xfrm rot="-5400000" flipH="1">
            <a:off x="7437169" y="-1182674"/>
            <a:ext cx="600485" cy="2965830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62AA03-E9BD-FAFE-7C33-DA90A3742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r="10012"/>
          <a:stretch/>
        </p:blipFill>
        <p:spPr>
          <a:xfrm>
            <a:off x="6363893" y="0"/>
            <a:ext cx="2856432" cy="5143500"/>
          </a:xfrm>
          <a:prstGeom prst="rect">
            <a:avLst/>
          </a:prstGeom>
        </p:spPr>
      </p:pic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581528" y="519218"/>
            <a:ext cx="582360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tamaran Medium"/>
              <a:buAutoNum type="arabicPeriod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исследования.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Общие выводы по исследованию.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Распределение объектов общественного питания по категориям.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Количество посадочных мест в заведениях по категориям.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uFill>
                  <a:noFill/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"/>
              </a:rPr>
              <a:t>Соотношения </a:t>
            </a: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"/>
              </a:rPr>
              <a:t>сетевых</a:t>
            </a:r>
            <a:r>
              <a:rPr lang="ru-RU" sz="1100" dirty="0">
                <a:solidFill>
                  <a:schemeClr val="bg2"/>
                </a:solidFill>
                <a:uFill>
                  <a:noFill/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"/>
              </a:rPr>
              <a:t> и несетевых заведений</a:t>
            </a: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Топ-15 популярных сетевых заведений в Москве.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Распределение количества заведений по категориям по административным районам Москвы.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Распределение средних рейтингов по категориям заведений.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Распределение среднего рейтинга заведений по административным районам Москвы.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Распределение категорий и количества объектов на топ-15 улиц по количеству заведений.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Средний чек заведений по административным районам Москвы.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  <a:buFont typeface="Catamaran Medium"/>
              <a:buAutoNum type="arabicPeriod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Детализация исследования – «Открытие кофейни»:</a:t>
            </a:r>
          </a:p>
          <a:p>
            <a:pPr>
              <a:lnSpc>
                <a:spcPct val="100000"/>
              </a:lnSpc>
              <a:buClr>
                <a:srgbClr val="FD8D3C"/>
              </a:buClr>
              <a:buFont typeface="Courier New" panose="02070309020205020404" pitchFamily="49" charset="0"/>
              <a:buChar char="o"/>
            </a:pPr>
            <a:r>
              <a:rPr lang="ru-RU" sz="10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распределение кофеен по административным районам Москвы</a:t>
            </a:r>
            <a:r>
              <a:rPr lang="en-US" sz="10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10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Clr>
                <a:srgbClr val="FD8D3C"/>
              </a:buClr>
              <a:buFont typeface="Courier New" panose="02070309020205020404" pitchFamily="49" charset="0"/>
              <a:buChar char="o"/>
            </a:pPr>
            <a:r>
              <a:rPr lang="ru-RU" sz="10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средний рейтинг кофеен по административным районам Москвы</a:t>
            </a:r>
            <a:r>
              <a:rPr lang="en-US" sz="10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10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Clr>
                <a:srgbClr val="FD8D3C"/>
              </a:buClr>
              <a:buFont typeface="Courier New" panose="02070309020205020404" pitchFamily="49" charset="0"/>
              <a:buChar char="o"/>
            </a:pPr>
            <a:r>
              <a:rPr lang="ru-RU" sz="10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ориентировочная стоимость чашки капучино;</a:t>
            </a:r>
          </a:p>
          <a:p>
            <a:pPr>
              <a:lnSpc>
                <a:spcPct val="100000"/>
              </a:lnSpc>
              <a:buClr>
                <a:srgbClr val="FD8D3C"/>
              </a:buClr>
              <a:buFont typeface="Courier New" panose="02070309020205020404" pitchFamily="49" charset="0"/>
              <a:buChar char="o"/>
            </a:pPr>
            <a:r>
              <a:rPr lang="ru-RU" sz="10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рекомендации для открытия новой кофейни.</a:t>
            </a:r>
            <a:endParaRPr lang="en-US" sz="10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1"/>
              </a:buClr>
            </a:pPr>
            <a:endParaRPr lang="ru-RU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1"/>
              </a:buClr>
            </a:pPr>
            <a:endParaRPr lang="ru-RU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1"/>
              </a:buClr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1"/>
              </a:buClr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2109610" y="-2109559"/>
            <a:ext cx="600482" cy="481959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6;p24">
            <a:extLst>
              <a:ext uri="{FF2B5EF4-FFF2-40B4-BE49-F238E27FC236}">
                <a16:creationId xmlns:a16="http://schemas.microsoft.com/office/drawing/2014/main" id="{B6EC22ED-E396-B861-3A8D-190A14B36C21}"/>
              </a:ext>
            </a:extLst>
          </p:cNvPr>
          <p:cNvSpPr txBox="1">
            <a:spLocks/>
          </p:cNvSpPr>
          <p:nvPr/>
        </p:nvSpPr>
        <p:spPr>
          <a:xfrm>
            <a:off x="641200" y="76079"/>
            <a:ext cx="2818917" cy="52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Оглавление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5B2390-3EF7-61DD-C54E-F35C1FF0D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19"/>
          <a:stretch/>
        </p:blipFill>
        <p:spPr>
          <a:xfrm>
            <a:off x="6407783" y="0"/>
            <a:ext cx="6439449" cy="5143500"/>
          </a:xfrm>
          <a:prstGeom prst="rect">
            <a:avLst/>
          </a:prstGeom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1705033" cy="1988700"/>
          </a:xfrm>
          <a:prstGeom prst="rect">
            <a:avLst/>
          </a:prstGeom>
          <a:solidFill>
            <a:srgbClr val="FDD0A2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518246" y="2154225"/>
            <a:ext cx="4053754" cy="165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0" i="0" dirty="0">
                <a:solidFill>
                  <a:schemeClr val="bg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Проанализировать рынок общественного питания в городе в Москве, чтобы определить целесообразность открытия новой заведения, учитывая существующую конкуренцию, распределение объектов общественного питания по районам, особенности их работы и ценовую политику,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0" i="0" dirty="0">
                <a:solidFill>
                  <a:schemeClr val="bg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акцентом на создание комфортного и доступного заведения.</a:t>
            </a:r>
            <a:endParaRPr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92850" y="1257525"/>
            <a:ext cx="419605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A6360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Цель исследования</a:t>
            </a:r>
            <a:endParaRPr sz="3200" dirty="0">
              <a:solidFill>
                <a:srgbClr val="A6360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4;p25">
            <a:extLst>
              <a:ext uri="{FF2B5EF4-FFF2-40B4-BE49-F238E27FC236}">
                <a16:creationId xmlns:a16="http://schemas.microsoft.com/office/drawing/2014/main" id="{4437ECF8-0549-8958-A8C7-8F7B7A574B79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6;p24">
            <a:extLst>
              <a:ext uri="{FF2B5EF4-FFF2-40B4-BE49-F238E27FC236}">
                <a16:creationId xmlns:a16="http://schemas.microsoft.com/office/drawing/2014/main" id="{2F44CA71-9357-60A6-F3DF-E803A56BA6E5}"/>
              </a:ext>
            </a:extLst>
          </p:cNvPr>
          <p:cNvSpPr txBox="1">
            <a:spLocks/>
          </p:cNvSpPr>
          <p:nvPr/>
        </p:nvSpPr>
        <p:spPr>
          <a:xfrm>
            <a:off x="8436964" y="-51206"/>
            <a:ext cx="641200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4;p25">
            <a:extLst>
              <a:ext uri="{FF2B5EF4-FFF2-40B4-BE49-F238E27FC236}">
                <a16:creationId xmlns:a16="http://schemas.microsoft.com/office/drawing/2014/main" id="{FCE04E72-BE36-47AD-60AE-A99B8D00DF92}"/>
              </a:ext>
            </a:extLst>
          </p:cNvPr>
          <p:cNvSpPr/>
          <p:nvPr/>
        </p:nvSpPr>
        <p:spPr>
          <a:xfrm rot="-5400000" flipH="1">
            <a:off x="7070111" y="-815617"/>
            <a:ext cx="1258277" cy="2889505"/>
          </a:xfrm>
          <a:prstGeom prst="rect">
            <a:avLst/>
          </a:prstGeom>
          <a:solidFill>
            <a:srgbClr val="FDD0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9417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3;p25">
            <a:extLst>
              <a:ext uri="{FF2B5EF4-FFF2-40B4-BE49-F238E27FC236}">
                <a16:creationId xmlns:a16="http://schemas.microsoft.com/office/drawing/2014/main" id="{C8C0DB8A-F171-6B42-263E-DBE2FEBD1513}"/>
              </a:ext>
            </a:extLst>
          </p:cNvPr>
          <p:cNvSpPr txBox="1">
            <a:spLocks/>
          </p:cNvSpPr>
          <p:nvPr/>
        </p:nvSpPr>
        <p:spPr>
          <a:xfrm flipH="1">
            <a:off x="457270" y="1325878"/>
            <a:ext cx="5124227" cy="361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>
              <a:buClr>
                <a:srgbClr val="FD8D3C"/>
              </a:buClr>
              <a:buFont typeface="Wingdings" panose="05000000000000000000" pitchFamily="2" charset="2"/>
              <a:buChar char="v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Москве наиболее популярными категориями заведений общественного питания являются кафе (2378), рестораны (2043) и кофейни (1413). </a:t>
            </a:r>
          </a:p>
          <a:p>
            <a:pPr>
              <a:buClr>
                <a:srgbClr val="FD8D3C"/>
              </a:buClr>
              <a:buFont typeface="Wingdings" panose="05000000000000000000" pitchFamily="2" charset="2"/>
              <a:buChar char="v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Сетевые заведения составляют 38.1% от общего числа (3205 заведений), среди которых лидируют кафе (779), рестораны (730) и кофейни (720).</a:t>
            </a:r>
          </a:p>
          <a:p>
            <a:pPr>
              <a:buClr>
                <a:srgbClr val="FD8D3C"/>
              </a:buClr>
              <a:buFont typeface="Wingdings" panose="05000000000000000000" pitchFamily="2" charset="2"/>
              <a:buChar char="v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Центральный административный округ (ЦАО) выделяется наибольшим количеством заведений и высоким средним рейтингом заведений (4.38).</a:t>
            </a:r>
          </a:p>
          <a:p>
            <a:pPr>
              <a:buClr>
                <a:srgbClr val="FD8D3C"/>
              </a:buClr>
              <a:buFont typeface="Wingdings" panose="05000000000000000000" pitchFamily="2" charset="2"/>
              <a:buChar char="v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Наиболее высокие рейтинги у баров и пабов (4.39), пиццерий (4.30), самые низкие - у кафе и заведений быстрого питания (4.12 и 4.05). </a:t>
            </a:r>
          </a:p>
          <a:p>
            <a:pPr>
              <a:buClr>
                <a:srgbClr val="FD8D3C"/>
              </a:buClr>
              <a:buFont typeface="Wingdings" panose="05000000000000000000" pitchFamily="2" charset="2"/>
              <a:buChar char="v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Средний чек выше в ЦАО и Западном округе (1000 руб.), а ниже в Юго-Восточном и Северо-Восточном (около 500 руб.). </a:t>
            </a:r>
          </a:p>
          <a:p>
            <a:pPr>
              <a:buClr>
                <a:srgbClr val="FD8D3C"/>
              </a:buClr>
              <a:buFont typeface="Wingdings" panose="05000000000000000000" pitchFamily="2" charset="2"/>
              <a:buChar char="v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Кофейни особенно популярны в ЦАО (428 заведений). </a:t>
            </a:r>
          </a:p>
          <a:p>
            <a:pPr>
              <a:buClr>
                <a:srgbClr val="FD8D3C"/>
              </a:buClr>
              <a:buFont typeface="Wingdings" panose="05000000000000000000" pitchFamily="2" charset="2"/>
              <a:buChar char="v"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Чашка капучино стоит дороже всего в Западном и Центральном округах (189.94 руб. и 187.52 руб.).</a:t>
            </a:r>
          </a:p>
          <a:p>
            <a:pPr>
              <a:buClr>
                <a:schemeClr val="accent1"/>
              </a:buClr>
            </a:pPr>
            <a:endParaRPr lang="ru-RU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1"/>
              </a:buClr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1"/>
              </a:buClr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SzPts val="1100"/>
              <a:buFont typeface="Arial"/>
              <a:buNone/>
            </a:pPr>
            <a:endParaRPr lang="ru-RU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ru-RU" dirty="0"/>
          </a:p>
        </p:txBody>
      </p:sp>
      <p:sp>
        <p:nvSpPr>
          <p:cNvPr id="6" name="Google Shape;134;p25">
            <a:extLst>
              <a:ext uri="{FF2B5EF4-FFF2-40B4-BE49-F238E27FC236}">
                <a16:creationId xmlns:a16="http://schemas.microsoft.com/office/drawing/2014/main" id="{229F08DA-B872-6893-9BCF-0794C4C859CC}"/>
              </a:ext>
            </a:extLst>
          </p:cNvPr>
          <p:cNvSpPr/>
          <p:nvPr/>
        </p:nvSpPr>
        <p:spPr>
          <a:xfrm rot="-5400000" flipH="1">
            <a:off x="1780712" y="-1780658"/>
            <a:ext cx="1258277" cy="4819601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37AEC10F-880B-D7D5-F180-811DC688972A}"/>
              </a:ext>
            </a:extLst>
          </p:cNvPr>
          <p:cNvSpPr txBox="1">
            <a:spLocks/>
          </p:cNvSpPr>
          <p:nvPr/>
        </p:nvSpPr>
        <p:spPr>
          <a:xfrm>
            <a:off x="641201" y="76079"/>
            <a:ext cx="3813756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 sz="32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Общие выводы</a:t>
            </a:r>
          </a:p>
          <a:p>
            <a:r>
              <a:rPr lang="ru-RU" sz="32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 исследованию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93D27A-F6F6-D4EB-E4F0-D277C0FA9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6"/>
          <a:stretch/>
        </p:blipFill>
        <p:spPr>
          <a:xfrm>
            <a:off x="6408115" y="-3"/>
            <a:ext cx="3233315" cy="5143500"/>
          </a:xfrm>
          <a:prstGeom prst="rect">
            <a:avLst/>
          </a:prstGeom>
        </p:spPr>
      </p:pic>
      <p:sp>
        <p:nvSpPr>
          <p:cNvPr id="14" name="Google Shape;134;p25">
            <a:extLst>
              <a:ext uri="{FF2B5EF4-FFF2-40B4-BE49-F238E27FC236}">
                <a16:creationId xmlns:a16="http://schemas.microsoft.com/office/drawing/2014/main" id="{12AF5073-746B-BA4D-53BD-B78E67964E1E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6;p24">
            <a:extLst>
              <a:ext uri="{FF2B5EF4-FFF2-40B4-BE49-F238E27FC236}">
                <a16:creationId xmlns:a16="http://schemas.microsoft.com/office/drawing/2014/main" id="{F00C8F50-85C6-E3EF-843A-47B644FCD3FE}"/>
              </a:ext>
            </a:extLst>
          </p:cNvPr>
          <p:cNvSpPr txBox="1">
            <a:spLocks/>
          </p:cNvSpPr>
          <p:nvPr/>
        </p:nvSpPr>
        <p:spPr>
          <a:xfrm>
            <a:off x="8436964" y="-51206"/>
            <a:ext cx="641200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EA3FE4-B8E9-F861-3622-08C4F1D0D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" b="-3993"/>
          <a:stretch/>
        </p:blipFill>
        <p:spPr>
          <a:xfrm>
            <a:off x="0" y="270667"/>
            <a:ext cx="5139486" cy="5143500"/>
          </a:xfrm>
          <a:prstGeom prst="rect">
            <a:avLst/>
          </a:prstGeom>
        </p:spPr>
      </p:pic>
      <p:sp>
        <p:nvSpPr>
          <p:cNvPr id="539" name="Google Shape;539;p47"/>
          <p:cNvSpPr/>
          <p:nvPr/>
        </p:nvSpPr>
        <p:spPr>
          <a:xfrm>
            <a:off x="4052621" y="856516"/>
            <a:ext cx="1031443" cy="1242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4;p25">
            <a:extLst>
              <a:ext uri="{FF2B5EF4-FFF2-40B4-BE49-F238E27FC236}">
                <a16:creationId xmlns:a16="http://schemas.microsoft.com/office/drawing/2014/main" id="{496E2D88-B641-A129-4839-4155AEAB6038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6;p24">
            <a:extLst>
              <a:ext uri="{FF2B5EF4-FFF2-40B4-BE49-F238E27FC236}">
                <a16:creationId xmlns:a16="http://schemas.microsoft.com/office/drawing/2014/main" id="{D43BD252-C09A-3FDC-4718-9400DA845306}"/>
              </a:ext>
            </a:extLst>
          </p:cNvPr>
          <p:cNvSpPr txBox="1">
            <a:spLocks/>
          </p:cNvSpPr>
          <p:nvPr/>
        </p:nvSpPr>
        <p:spPr>
          <a:xfrm>
            <a:off x="641201" y="139100"/>
            <a:ext cx="7127541" cy="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Распределение объектов общественного питания по категориям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Google Shape;460;p45">
            <a:extLst>
              <a:ext uri="{FF2B5EF4-FFF2-40B4-BE49-F238E27FC236}">
                <a16:creationId xmlns:a16="http://schemas.microsoft.com/office/drawing/2014/main" id="{E682D787-70EC-059A-4CC8-97C7003C25A9}"/>
              </a:ext>
            </a:extLst>
          </p:cNvPr>
          <p:cNvSpPr txBox="1"/>
          <p:nvPr/>
        </p:nvSpPr>
        <p:spPr>
          <a:xfrm>
            <a:off x="4615890" y="2099462"/>
            <a:ext cx="3152852" cy="241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Больше всего в Москве заведений категории Кафе - 2378 заведений, на втором месте Рестораны - 2043 заведения, замыкает тройку Кофейни с 1413 заведениями.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tamaran Light"/>
              </a:rPr>
              <a:t>Наименьшее число заведений представлено 2-мя категориями: Столовая - 315 заведений и Булочная - 256 заведений.</a:t>
            </a:r>
            <a:endParaRPr lang="en-US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tamaran Light"/>
            </a:endParaRPr>
          </a:p>
        </p:txBody>
      </p:sp>
      <p:sp>
        <p:nvSpPr>
          <p:cNvPr id="15" name="Google Shape;134;p25">
            <a:extLst>
              <a:ext uri="{FF2B5EF4-FFF2-40B4-BE49-F238E27FC236}">
                <a16:creationId xmlns:a16="http://schemas.microsoft.com/office/drawing/2014/main" id="{3B5F145B-BAEB-27CC-6AE2-60E95B1D8725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6;p24">
            <a:extLst>
              <a:ext uri="{FF2B5EF4-FFF2-40B4-BE49-F238E27FC236}">
                <a16:creationId xmlns:a16="http://schemas.microsoft.com/office/drawing/2014/main" id="{7BC4E36C-C31C-9A08-5614-F1E7A640180C}"/>
              </a:ext>
            </a:extLst>
          </p:cNvPr>
          <p:cNvSpPr txBox="1">
            <a:spLocks/>
          </p:cNvSpPr>
          <p:nvPr/>
        </p:nvSpPr>
        <p:spPr>
          <a:xfrm>
            <a:off x="8436964" y="-51206"/>
            <a:ext cx="641200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7" name="Google Shape;539;p47">
            <a:extLst>
              <a:ext uri="{FF2B5EF4-FFF2-40B4-BE49-F238E27FC236}">
                <a16:creationId xmlns:a16="http://schemas.microsoft.com/office/drawing/2014/main" id="{2548EFB8-7161-4AC9-534E-9A16D732EA77}"/>
              </a:ext>
            </a:extLst>
          </p:cNvPr>
          <p:cNvSpPr/>
          <p:nvPr/>
        </p:nvSpPr>
        <p:spPr>
          <a:xfrm>
            <a:off x="8573416" y="600482"/>
            <a:ext cx="570584" cy="4543018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40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39;p47">
            <a:extLst>
              <a:ext uri="{FF2B5EF4-FFF2-40B4-BE49-F238E27FC236}">
                <a16:creationId xmlns:a16="http://schemas.microsoft.com/office/drawing/2014/main" id="{C1E38421-9751-3AB2-D9F9-A3D155247613}"/>
              </a:ext>
            </a:extLst>
          </p:cNvPr>
          <p:cNvSpPr/>
          <p:nvPr/>
        </p:nvSpPr>
        <p:spPr>
          <a:xfrm>
            <a:off x="8573416" y="600482"/>
            <a:ext cx="570584" cy="4543018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7"/>
          <p:cNvSpPr/>
          <p:nvPr/>
        </p:nvSpPr>
        <p:spPr>
          <a:xfrm>
            <a:off x="6632255" y="899770"/>
            <a:ext cx="2511690" cy="291144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96966F-6011-1F48-C933-A4E3D86D5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731521"/>
            <a:ext cx="6313696" cy="3358673"/>
          </a:xfrm>
          <a:prstGeom prst="rect">
            <a:avLst/>
          </a:prstGeom>
        </p:spPr>
      </p:pic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8CAA455F-AD54-84EF-BA8E-525BDB73CB4F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6;p24">
            <a:extLst>
              <a:ext uri="{FF2B5EF4-FFF2-40B4-BE49-F238E27FC236}">
                <a16:creationId xmlns:a16="http://schemas.microsoft.com/office/drawing/2014/main" id="{C64CB52C-319F-2A52-9976-E395470AC657}"/>
              </a:ext>
            </a:extLst>
          </p:cNvPr>
          <p:cNvSpPr txBox="1">
            <a:spLocks/>
          </p:cNvSpPr>
          <p:nvPr/>
        </p:nvSpPr>
        <p:spPr>
          <a:xfrm>
            <a:off x="641201" y="139100"/>
            <a:ext cx="7127541" cy="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Количество посадочных мест в заведениях по категориям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59402E-ACD9-E9D2-FD02-15CB743459D6}"/>
              </a:ext>
            </a:extLst>
          </p:cNvPr>
          <p:cNvSpPr txBox="1"/>
          <p:nvPr/>
        </p:nvSpPr>
        <p:spPr>
          <a:xfrm>
            <a:off x="6678779" y="1013948"/>
            <a:ext cx="2428591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Рестораны, бары и пабы, кофейни и столовые ориентированы на более массовую аудиторию. Они созданы для приема большего числа гостей и имеют 80 и более посадочных мест.</a:t>
            </a:r>
          </a:p>
          <a:p>
            <a:endParaRPr lang="ru-RU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Заведения быстрого питания, кафе, пиццерии и булочные более ориентированы на быстрые перекусы, вынос заказов или более компактное размещение клиентов. Количество посадочных мест у них соответственно 65, 60, 55, 50.</a:t>
            </a:r>
          </a:p>
        </p:txBody>
      </p:sp>
      <p:sp>
        <p:nvSpPr>
          <p:cNvPr id="21" name="Google Shape;134;p25">
            <a:extLst>
              <a:ext uri="{FF2B5EF4-FFF2-40B4-BE49-F238E27FC236}">
                <a16:creationId xmlns:a16="http://schemas.microsoft.com/office/drawing/2014/main" id="{BA0EC775-FC68-9249-77DD-0DC9E7383D54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;p24">
            <a:extLst>
              <a:ext uri="{FF2B5EF4-FFF2-40B4-BE49-F238E27FC236}">
                <a16:creationId xmlns:a16="http://schemas.microsoft.com/office/drawing/2014/main" id="{5E806C7D-C00C-1AF6-3577-CFBA47B77866}"/>
              </a:ext>
            </a:extLst>
          </p:cNvPr>
          <p:cNvSpPr txBox="1">
            <a:spLocks/>
          </p:cNvSpPr>
          <p:nvPr/>
        </p:nvSpPr>
        <p:spPr>
          <a:xfrm>
            <a:off x="8436964" y="-51206"/>
            <a:ext cx="641200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6319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14D8A3-2ABA-628A-C605-F19E187DB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85" y="310049"/>
            <a:ext cx="3703187" cy="3703187"/>
          </a:xfrm>
          <a:prstGeom prst="rect">
            <a:avLst/>
          </a:prstGeom>
        </p:spPr>
      </p:pic>
      <p:sp>
        <p:nvSpPr>
          <p:cNvPr id="22" name="Google Shape;539;p47">
            <a:extLst>
              <a:ext uri="{FF2B5EF4-FFF2-40B4-BE49-F238E27FC236}">
                <a16:creationId xmlns:a16="http://schemas.microsoft.com/office/drawing/2014/main" id="{112997E8-EAEA-1304-489E-D96E983E5781}"/>
              </a:ext>
            </a:extLst>
          </p:cNvPr>
          <p:cNvSpPr/>
          <p:nvPr/>
        </p:nvSpPr>
        <p:spPr>
          <a:xfrm>
            <a:off x="2531805" y="207589"/>
            <a:ext cx="1031443" cy="1242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6CC9F9A-6DE8-54B1-4E0B-60B9013A5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447" y="694946"/>
            <a:ext cx="6100870" cy="3050436"/>
          </a:xfrm>
          <a:prstGeom prst="rect">
            <a:avLst/>
          </a:prstGeom>
        </p:spPr>
      </p:pic>
      <p:sp>
        <p:nvSpPr>
          <p:cNvPr id="539" name="Google Shape;539;p47"/>
          <p:cNvSpPr/>
          <p:nvPr/>
        </p:nvSpPr>
        <p:spPr>
          <a:xfrm>
            <a:off x="8573414" y="1550193"/>
            <a:ext cx="570585" cy="3593307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4;p25">
            <a:extLst>
              <a:ext uri="{FF2B5EF4-FFF2-40B4-BE49-F238E27FC236}">
                <a16:creationId xmlns:a16="http://schemas.microsoft.com/office/drawing/2014/main" id="{C66F2F82-3E83-C59E-488C-2BE13158F5DF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6;p24">
            <a:extLst>
              <a:ext uri="{FF2B5EF4-FFF2-40B4-BE49-F238E27FC236}">
                <a16:creationId xmlns:a16="http://schemas.microsoft.com/office/drawing/2014/main" id="{15C90DCA-5362-54C9-D5FA-4A6D9060D83B}"/>
              </a:ext>
            </a:extLst>
          </p:cNvPr>
          <p:cNvSpPr txBox="1">
            <a:spLocks/>
          </p:cNvSpPr>
          <p:nvPr/>
        </p:nvSpPr>
        <p:spPr>
          <a:xfrm>
            <a:off x="641201" y="139100"/>
            <a:ext cx="7127541" cy="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600" dirty="0">
                <a:solidFill>
                  <a:schemeClr val="bg1"/>
                </a:solidFill>
                <a:uFill>
                  <a:noFill/>
                </a:u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Catamaran"/>
              </a:rPr>
              <a:t>Соотношения </a:t>
            </a: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Catamaran"/>
              </a:rPr>
              <a:t>сетевых</a:t>
            </a:r>
            <a:r>
              <a:rPr lang="ru-RU" sz="1600" dirty="0">
                <a:solidFill>
                  <a:schemeClr val="bg1"/>
                </a:solidFill>
                <a:uFill>
                  <a:noFill/>
                </a:u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Catamaran"/>
              </a:rPr>
              <a:t> и несетевых заведений</a:t>
            </a:r>
            <a:endParaRPr lang="ru-RU" sz="1600" dirty="0">
              <a:solidFill>
                <a:schemeClr val="bg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134;p25">
            <a:extLst>
              <a:ext uri="{FF2B5EF4-FFF2-40B4-BE49-F238E27FC236}">
                <a16:creationId xmlns:a16="http://schemas.microsoft.com/office/drawing/2014/main" id="{3F8DECC1-3406-8652-5307-B880A7841DA2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6;p24">
            <a:extLst>
              <a:ext uri="{FF2B5EF4-FFF2-40B4-BE49-F238E27FC236}">
                <a16:creationId xmlns:a16="http://schemas.microsoft.com/office/drawing/2014/main" id="{49147A26-B1D2-8F0E-5B8F-9C53523D5A3C}"/>
              </a:ext>
            </a:extLst>
          </p:cNvPr>
          <p:cNvSpPr txBox="1">
            <a:spLocks/>
          </p:cNvSpPr>
          <p:nvPr/>
        </p:nvSpPr>
        <p:spPr>
          <a:xfrm>
            <a:off x="8436964" y="-51206"/>
            <a:ext cx="641200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23" name="Google Shape;539;p47">
            <a:extLst>
              <a:ext uri="{FF2B5EF4-FFF2-40B4-BE49-F238E27FC236}">
                <a16:creationId xmlns:a16="http://schemas.microsoft.com/office/drawing/2014/main" id="{9A116D62-90B4-F269-31B0-78B4F512587F}"/>
              </a:ext>
            </a:extLst>
          </p:cNvPr>
          <p:cNvSpPr/>
          <p:nvPr/>
        </p:nvSpPr>
        <p:spPr>
          <a:xfrm>
            <a:off x="0" y="3825216"/>
            <a:ext cx="8236860" cy="1318304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A5E7A-C337-7222-8DA2-9D1AD5073C1C}"/>
              </a:ext>
            </a:extLst>
          </p:cNvPr>
          <p:cNvSpPr txBox="1"/>
          <p:nvPr/>
        </p:nvSpPr>
        <p:spPr>
          <a:xfrm>
            <a:off x="782729" y="3908125"/>
            <a:ext cx="698601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Несетевых заведений в два раза больше, чем сетевых. Наиболее часто сетевыми являются следующие категории заведений: кафе, ресторан, кофейня.</a:t>
            </a:r>
          </a:p>
          <a:p>
            <a:endParaRPr lang="ru-RU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Доля сетевых заведений в группах кофейня, пиццерия, булочная составляет более 50% от общего числа заведений. Сетевые модели позволяют легко тиражировать успешные концепции, обеспечивая стандартизированное качество продукции и сервиса.</a:t>
            </a:r>
          </a:p>
        </p:txBody>
      </p:sp>
      <p:sp>
        <p:nvSpPr>
          <p:cNvPr id="24" name="Google Shape;539;p47">
            <a:extLst>
              <a:ext uri="{FF2B5EF4-FFF2-40B4-BE49-F238E27FC236}">
                <a16:creationId xmlns:a16="http://schemas.microsoft.com/office/drawing/2014/main" id="{0B53BECA-9D0C-1996-0844-7DFDBDE49868}"/>
              </a:ext>
            </a:extLst>
          </p:cNvPr>
          <p:cNvSpPr/>
          <p:nvPr/>
        </p:nvSpPr>
        <p:spPr>
          <a:xfrm>
            <a:off x="8573415" y="600482"/>
            <a:ext cx="570585" cy="349637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47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C55BB0-C1AA-6128-2CC4-5E91AD27F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53"/>
          <a:stretch/>
        </p:blipFill>
        <p:spPr>
          <a:xfrm>
            <a:off x="-91795" y="373072"/>
            <a:ext cx="5143500" cy="4770428"/>
          </a:xfrm>
          <a:prstGeom prst="rect">
            <a:avLst/>
          </a:prstGeom>
        </p:spPr>
      </p:pic>
      <p:sp>
        <p:nvSpPr>
          <p:cNvPr id="539" name="Google Shape;539;p47"/>
          <p:cNvSpPr/>
          <p:nvPr/>
        </p:nvSpPr>
        <p:spPr>
          <a:xfrm>
            <a:off x="8573416" y="600482"/>
            <a:ext cx="570584" cy="4543018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4;p25">
            <a:extLst>
              <a:ext uri="{FF2B5EF4-FFF2-40B4-BE49-F238E27FC236}">
                <a16:creationId xmlns:a16="http://schemas.microsoft.com/office/drawing/2014/main" id="{A89061EF-8B96-8411-BECB-C90838B3DFEE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6;p24">
            <a:extLst>
              <a:ext uri="{FF2B5EF4-FFF2-40B4-BE49-F238E27FC236}">
                <a16:creationId xmlns:a16="http://schemas.microsoft.com/office/drawing/2014/main" id="{B019418F-0865-749F-38C0-B0200D513039}"/>
              </a:ext>
            </a:extLst>
          </p:cNvPr>
          <p:cNvSpPr txBox="1">
            <a:spLocks/>
          </p:cNvSpPr>
          <p:nvPr/>
        </p:nvSpPr>
        <p:spPr>
          <a:xfrm>
            <a:off x="641201" y="139100"/>
            <a:ext cx="7127541" cy="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Топ-15 популярных сетевых заведений в Москве</a:t>
            </a:r>
          </a:p>
        </p:txBody>
      </p:sp>
      <p:sp>
        <p:nvSpPr>
          <p:cNvPr id="10" name="Google Shape;134;p25">
            <a:extLst>
              <a:ext uri="{FF2B5EF4-FFF2-40B4-BE49-F238E27FC236}">
                <a16:creationId xmlns:a16="http://schemas.microsoft.com/office/drawing/2014/main" id="{F8481BCC-FDB1-BFA2-D9F9-0B1B1CC3F9B6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6;p24">
            <a:extLst>
              <a:ext uri="{FF2B5EF4-FFF2-40B4-BE49-F238E27FC236}">
                <a16:creationId xmlns:a16="http://schemas.microsoft.com/office/drawing/2014/main" id="{7667AC81-E7A4-7597-DE6C-3FBC42108DDD}"/>
              </a:ext>
            </a:extLst>
          </p:cNvPr>
          <p:cNvSpPr txBox="1">
            <a:spLocks/>
          </p:cNvSpPr>
          <p:nvPr/>
        </p:nvSpPr>
        <p:spPr>
          <a:xfrm>
            <a:off x="8436964" y="-51206"/>
            <a:ext cx="641200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F4033-0F43-B773-C22B-C307986DA0E1}"/>
              </a:ext>
            </a:extLst>
          </p:cNvPr>
          <p:cNvSpPr txBox="1"/>
          <p:nvPr/>
        </p:nvSpPr>
        <p:spPr>
          <a:xfrm>
            <a:off x="5051705" y="1979439"/>
            <a:ext cx="283829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топ-15 популярных сетевых заведений в Москве по количеству объектов вошли заведения из категорий Кофейня (суммарно 350 заведений), Рестораны (154 заведения), Пиццерии (150 заведений), Кафе (89 заведений) и сеть булочных - Буханка (25 заведений).</a:t>
            </a:r>
          </a:p>
          <a:p>
            <a:pPr algn="just"/>
            <a:endParaRPr lang="ru-RU" sz="1100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1100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Самая большая сеть в Москве у кофейни Шоколадница - 119 заведений.</a:t>
            </a:r>
          </a:p>
        </p:txBody>
      </p:sp>
    </p:spTree>
    <p:extLst>
      <p:ext uri="{BB962C8B-B14F-4D97-AF65-F5344CB8AC3E}">
        <p14:creationId xmlns:p14="http://schemas.microsoft.com/office/powerpoint/2010/main" val="3718226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39;p47">
            <a:extLst>
              <a:ext uri="{FF2B5EF4-FFF2-40B4-BE49-F238E27FC236}">
                <a16:creationId xmlns:a16="http://schemas.microsoft.com/office/drawing/2014/main" id="{12B04CD6-BFCE-E70C-922A-7B9773937182}"/>
              </a:ext>
            </a:extLst>
          </p:cNvPr>
          <p:cNvSpPr/>
          <p:nvPr/>
        </p:nvSpPr>
        <p:spPr>
          <a:xfrm>
            <a:off x="8573416" y="600482"/>
            <a:ext cx="570584" cy="4543018"/>
          </a:xfrm>
          <a:prstGeom prst="rect">
            <a:avLst/>
          </a:prstGeom>
          <a:solidFill>
            <a:srgbClr val="FF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B9CFF5-549D-4936-B376-C8D7CBF7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" y="804671"/>
            <a:ext cx="6397589" cy="4165736"/>
          </a:xfrm>
          <a:prstGeom prst="rect">
            <a:avLst/>
          </a:prstGeom>
        </p:spPr>
      </p:pic>
      <p:sp>
        <p:nvSpPr>
          <p:cNvPr id="6" name="Google Shape;134;p25">
            <a:extLst>
              <a:ext uri="{FF2B5EF4-FFF2-40B4-BE49-F238E27FC236}">
                <a16:creationId xmlns:a16="http://schemas.microsoft.com/office/drawing/2014/main" id="{30FC57E8-A132-0A6A-1B59-C0930323C85B}"/>
              </a:ext>
            </a:extLst>
          </p:cNvPr>
          <p:cNvSpPr/>
          <p:nvPr/>
        </p:nvSpPr>
        <p:spPr>
          <a:xfrm rot="-5400000" flipH="1">
            <a:off x="3818244" y="-3818189"/>
            <a:ext cx="600482" cy="823685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A838F6DA-98AA-AB8D-6F70-EC1A9E2CBCE3}"/>
              </a:ext>
            </a:extLst>
          </p:cNvPr>
          <p:cNvSpPr txBox="1">
            <a:spLocks/>
          </p:cNvSpPr>
          <p:nvPr/>
        </p:nvSpPr>
        <p:spPr>
          <a:xfrm>
            <a:off x="641202" y="160936"/>
            <a:ext cx="5991054" cy="46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Распределение количества заведений по категориям 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по административным районам Москвы</a:t>
            </a:r>
          </a:p>
        </p:txBody>
      </p:sp>
      <p:sp>
        <p:nvSpPr>
          <p:cNvPr id="8" name="Google Shape;134;p25">
            <a:extLst>
              <a:ext uri="{FF2B5EF4-FFF2-40B4-BE49-F238E27FC236}">
                <a16:creationId xmlns:a16="http://schemas.microsoft.com/office/drawing/2014/main" id="{A8EC953B-20CD-41D3-8985-C4665810084F}"/>
              </a:ext>
            </a:extLst>
          </p:cNvPr>
          <p:cNvSpPr/>
          <p:nvPr/>
        </p:nvSpPr>
        <p:spPr>
          <a:xfrm rot="-5400000" flipH="1">
            <a:off x="8558468" y="14949"/>
            <a:ext cx="600482" cy="570583"/>
          </a:xfrm>
          <a:prstGeom prst="rect">
            <a:avLst/>
          </a:prstGeom>
          <a:solidFill>
            <a:srgbClr val="FD8D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6;p24">
            <a:extLst>
              <a:ext uri="{FF2B5EF4-FFF2-40B4-BE49-F238E27FC236}">
                <a16:creationId xmlns:a16="http://schemas.microsoft.com/office/drawing/2014/main" id="{D770E1FC-C0E3-CE68-9B13-A36B3BC2F804}"/>
              </a:ext>
            </a:extLst>
          </p:cNvPr>
          <p:cNvSpPr txBox="1">
            <a:spLocks/>
          </p:cNvSpPr>
          <p:nvPr/>
        </p:nvSpPr>
        <p:spPr>
          <a:xfrm>
            <a:off x="8436964" y="-51206"/>
            <a:ext cx="641200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524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8D3C"/>
              </a:buClr>
              <a:buSzPts val="1200"/>
            </a:pPr>
            <a:r>
              <a:rPr 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14" name="Google Shape;539;p47">
            <a:extLst>
              <a:ext uri="{FF2B5EF4-FFF2-40B4-BE49-F238E27FC236}">
                <a16:creationId xmlns:a16="http://schemas.microsoft.com/office/drawing/2014/main" id="{3B433521-BFCF-02D5-E6EA-614BD2F640AF}"/>
              </a:ext>
            </a:extLst>
          </p:cNvPr>
          <p:cNvSpPr/>
          <p:nvPr/>
        </p:nvSpPr>
        <p:spPr>
          <a:xfrm>
            <a:off x="6632255" y="929030"/>
            <a:ext cx="2511690" cy="3816429"/>
          </a:xfrm>
          <a:prstGeom prst="rect">
            <a:avLst/>
          </a:prstGeom>
          <a:solidFill>
            <a:srgbClr val="A636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38043-5EC7-CB10-C268-B778F2F59F5D}"/>
              </a:ext>
            </a:extLst>
          </p:cNvPr>
          <p:cNvSpPr txBox="1"/>
          <p:nvPr/>
        </p:nvSpPr>
        <p:spPr>
          <a:xfrm>
            <a:off x="6671464" y="1013944"/>
            <a:ext cx="2428591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FDAE6B"/>
              </a:buClr>
              <a:buFont typeface="Wingdings" panose="05000000000000000000" pitchFamily="2" charset="2"/>
              <a:buChar char="§"/>
            </a:pPr>
            <a:r>
              <a:rPr lang="ru-RU" sz="10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Рестораны: в ЦАО наблюдается самое большое количество ресторанов, что соответствует его престижному статусу и большому  количеству туристов.</a:t>
            </a:r>
          </a:p>
          <a:p>
            <a:pPr>
              <a:buClr>
                <a:srgbClr val="FDAE6B"/>
              </a:buClr>
            </a:pPr>
            <a:r>
              <a:rPr lang="ru-RU" sz="10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71450" indent="-171450">
              <a:buClr>
                <a:srgbClr val="FDAE6B"/>
              </a:buClr>
              <a:buFont typeface="Wingdings" panose="05000000000000000000" pitchFamily="2" charset="2"/>
              <a:buChar char="§"/>
            </a:pPr>
            <a:r>
              <a:rPr lang="ru-RU" sz="10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Кофейни: ЦАО также лидирует по количеству кофеен.</a:t>
            </a:r>
          </a:p>
          <a:p>
            <a:pPr>
              <a:buClr>
                <a:srgbClr val="FDAE6B"/>
              </a:buClr>
            </a:pPr>
            <a:endParaRPr lang="ru-RU" sz="10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FDAE6B"/>
              </a:buClr>
              <a:buFont typeface="Wingdings" panose="05000000000000000000" pitchFamily="2" charset="2"/>
              <a:buChar char="§"/>
            </a:pPr>
            <a:r>
              <a:rPr lang="ru-RU" sz="10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Кафе: по количеству кафе ЦАО также превосходит другие округа.</a:t>
            </a:r>
          </a:p>
          <a:p>
            <a:pPr>
              <a:buClr>
                <a:srgbClr val="FDAE6B"/>
              </a:buClr>
            </a:pPr>
            <a:endParaRPr lang="ru-RU" sz="10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FDAE6B"/>
              </a:buClr>
              <a:buFont typeface="Wingdings" panose="05000000000000000000" pitchFamily="2" charset="2"/>
              <a:buChar char="§"/>
            </a:pPr>
            <a:r>
              <a:rPr lang="ru-RU" sz="10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Быстрое питание: в Северо-Восточном и Южном округах наблюдается значительное количество заведений быстрого питания.</a:t>
            </a:r>
          </a:p>
          <a:p>
            <a:pPr>
              <a:buClr>
                <a:srgbClr val="FDAE6B"/>
              </a:buClr>
            </a:pPr>
            <a:endParaRPr lang="ru-RU" sz="10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rgbClr val="FDAE6B"/>
              </a:buClr>
              <a:buFont typeface="Wingdings" panose="05000000000000000000" pitchFamily="2" charset="2"/>
              <a:buChar char="§"/>
            </a:pPr>
            <a:r>
              <a:rPr lang="ru-RU" sz="105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Бар,паб</a:t>
            </a:r>
            <a:r>
              <a:rPr lang="ru-RU" sz="10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в ЦАО также самое большое количество баров/пабов.</a:t>
            </a:r>
          </a:p>
        </p:txBody>
      </p:sp>
    </p:spTree>
    <p:extLst>
      <p:ext uri="{BB962C8B-B14F-4D97-AF65-F5344CB8AC3E}">
        <p14:creationId xmlns:p14="http://schemas.microsoft.com/office/powerpoint/2010/main" val="3284727027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1459</Words>
  <Application>Microsoft Office PowerPoint</Application>
  <PresentationFormat>Экран (16:9)</PresentationFormat>
  <Paragraphs>231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Arial</vt:lpstr>
      <vt:lpstr>Segoe UI</vt:lpstr>
      <vt:lpstr>Catamaran Light</vt:lpstr>
      <vt:lpstr>Wingdings</vt:lpstr>
      <vt:lpstr>Livvic</vt:lpstr>
      <vt:lpstr>Tahoma</vt:lpstr>
      <vt:lpstr>Roboto</vt:lpstr>
      <vt:lpstr>Catamaran Medium</vt:lpstr>
      <vt:lpstr>Courier New</vt:lpstr>
      <vt:lpstr>Engineering Project Proposal by Slidesgo</vt:lpstr>
      <vt:lpstr>Исследование рынка заведений общественного питания Москвы</vt:lpstr>
      <vt:lpstr>Презентация PowerPoint</vt:lpstr>
      <vt:lpstr>Цель исследования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NOW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Ryouko The Liar</dc:creator>
  <cp:lastModifiedBy>Ryouko The Liar</cp:lastModifiedBy>
  <cp:revision>96</cp:revision>
  <dcterms:modified xsi:type="dcterms:W3CDTF">2024-07-22T17:14:18Z</dcterms:modified>
</cp:coreProperties>
</file>